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260" r:id="rId4"/>
    <p:sldId id="258" r:id="rId5"/>
    <p:sldId id="266" r:id="rId6"/>
    <p:sldId id="261" r:id="rId7"/>
    <p:sldId id="262" r:id="rId8"/>
    <p:sldId id="264" r:id="rId9"/>
    <p:sldId id="265" r:id="rId10"/>
    <p:sldId id="267" r:id="rId11"/>
    <p:sldId id="268" r:id="rId12"/>
    <p:sldId id="269" r:id="rId13"/>
  </p:sldIdLst>
  <p:sldSz cx="6858000" cy="9144000" type="screen4x3"/>
  <p:notesSz cx="6815138" cy="99441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880">
          <p15:clr>
            <a:srgbClr val="A4A3A4"/>
          </p15:clr>
        </p15:guide>
        <p15:guide id="4"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2178" y="72"/>
      </p:cViewPr>
      <p:guideLst>
        <p:guide orient="horz" pos="2160"/>
        <p:guide pos="2880"/>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3633" cy="496665"/>
          </a:xfrm>
          <a:prstGeom prst="rect">
            <a:avLst/>
          </a:prstGeom>
        </p:spPr>
        <p:txBody>
          <a:bodyPr vert="horz" lIns="88374" tIns="44187" rIns="88374" bIns="44187" rtlCol="0"/>
          <a:lstStyle>
            <a:lvl1pPr algn="l">
              <a:defRPr sz="1100"/>
            </a:lvl1pPr>
          </a:lstStyle>
          <a:p>
            <a:endParaRPr lang="fr-FR"/>
          </a:p>
        </p:txBody>
      </p:sp>
      <p:sp>
        <p:nvSpPr>
          <p:cNvPr id="3" name="Espace réservé de la date 2"/>
          <p:cNvSpPr>
            <a:spLocks noGrp="1"/>
          </p:cNvSpPr>
          <p:nvPr>
            <p:ph type="dt" sz="quarter" idx="1"/>
          </p:nvPr>
        </p:nvSpPr>
        <p:spPr>
          <a:xfrm>
            <a:off x="3859983" y="0"/>
            <a:ext cx="2953633" cy="496665"/>
          </a:xfrm>
          <a:prstGeom prst="rect">
            <a:avLst/>
          </a:prstGeom>
        </p:spPr>
        <p:txBody>
          <a:bodyPr vert="horz" lIns="88374" tIns="44187" rIns="88374" bIns="44187" rtlCol="0"/>
          <a:lstStyle>
            <a:lvl1pPr algn="r">
              <a:defRPr sz="1100"/>
            </a:lvl1pPr>
          </a:lstStyle>
          <a:p>
            <a:fld id="{2D20D941-F019-4B69-A5A3-A8F769B4993C}" type="datetimeFigureOut">
              <a:rPr lang="fr-FR" smtClean="0"/>
              <a:pPr/>
              <a:t>17/07/2018</a:t>
            </a:fld>
            <a:endParaRPr lang="fr-FR"/>
          </a:p>
        </p:txBody>
      </p:sp>
      <p:sp>
        <p:nvSpPr>
          <p:cNvPr id="4" name="Espace réservé du pied de page 3"/>
          <p:cNvSpPr>
            <a:spLocks noGrp="1"/>
          </p:cNvSpPr>
          <p:nvPr>
            <p:ph type="ftr" sz="quarter" idx="2"/>
          </p:nvPr>
        </p:nvSpPr>
        <p:spPr>
          <a:xfrm>
            <a:off x="0" y="9445893"/>
            <a:ext cx="2953633" cy="496665"/>
          </a:xfrm>
          <a:prstGeom prst="rect">
            <a:avLst/>
          </a:prstGeom>
        </p:spPr>
        <p:txBody>
          <a:bodyPr vert="horz" lIns="88374" tIns="44187" rIns="88374" bIns="44187" rtlCol="0" anchor="b"/>
          <a:lstStyle>
            <a:lvl1pPr algn="l">
              <a:defRPr sz="1100"/>
            </a:lvl1pPr>
          </a:lstStyle>
          <a:p>
            <a:endParaRPr lang="fr-FR"/>
          </a:p>
        </p:txBody>
      </p:sp>
      <p:sp>
        <p:nvSpPr>
          <p:cNvPr id="5" name="Espace réservé du numéro de diapositive 4"/>
          <p:cNvSpPr>
            <a:spLocks noGrp="1"/>
          </p:cNvSpPr>
          <p:nvPr>
            <p:ph type="sldNum" sz="quarter" idx="3"/>
          </p:nvPr>
        </p:nvSpPr>
        <p:spPr>
          <a:xfrm>
            <a:off x="3859983" y="9445893"/>
            <a:ext cx="2953633" cy="496665"/>
          </a:xfrm>
          <a:prstGeom prst="rect">
            <a:avLst/>
          </a:prstGeom>
        </p:spPr>
        <p:txBody>
          <a:bodyPr vert="horz" lIns="88374" tIns="44187" rIns="88374" bIns="44187" rtlCol="0" anchor="b"/>
          <a:lstStyle>
            <a:lvl1pPr algn="r">
              <a:defRPr sz="1100"/>
            </a:lvl1pPr>
          </a:lstStyle>
          <a:p>
            <a:fld id="{99CDBB8A-2A7E-433A-8C09-2A4FC8FF7926}" type="slidenum">
              <a:rPr lang="fr-FR" smtClean="0"/>
              <a:pPr/>
              <a:t>‹N°›</a:t>
            </a:fld>
            <a:endParaRPr lang="fr-FR"/>
          </a:p>
        </p:txBody>
      </p:sp>
    </p:spTree>
    <p:extLst>
      <p:ext uri="{BB962C8B-B14F-4D97-AF65-F5344CB8AC3E}">
        <p14:creationId xmlns:p14="http://schemas.microsoft.com/office/powerpoint/2010/main" val="29538701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2"/>
            <a:ext cx="2953226" cy="497205"/>
          </a:xfrm>
          <a:prstGeom prst="rect">
            <a:avLst/>
          </a:prstGeom>
        </p:spPr>
        <p:txBody>
          <a:bodyPr vert="horz" lIns="92447" tIns="46224" rIns="92447" bIns="46224" rtlCol="0"/>
          <a:lstStyle>
            <a:lvl1pPr algn="l">
              <a:defRPr sz="1200"/>
            </a:lvl1pPr>
          </a:lstStyle>
          <a:p>
            <a:endParaRPr lang="fr-FR" dirty="0"/>
          </a:p>
        </p:txBody>
      </p:sp>
      <p:sp>
        <p:nvSpPr>
          <p:cNvPr id="3" name="Espace réservé de la date 2"/>
          <p:cNvSpPr>
            <a:spLocks noGrp="1"/>
          </p:cNvSpPr>
          <p:nvPr>
            <p:ph type="dt" idx="1"/>
          </p:nvPr>
        </p:nvSpPr>
        <p:spPr>
          <a:xfrm>
            <a:off x="3860335" y="2"/>
            <a:ext cx="2953226" cy="497205"/>
          </a:xfrm>
          <a:prstGeom prst="rect">
            <a:avLst/>
          </a:prstGeom>
        </p:spPr>
        <p:txBody>
          <a:bodyPr vert="horz" lIns="92447" tIns="46224" rIns="92447" bIns="46224" rtlCol="0"/>
          <a:lstStyle>
            <a:lvl1pPr algn="r">
              <a:defRPr sz="1200"/>
            </a:lvl1pPr>
          </a:lstStyle>
          <a:p>
            <a:fld id="{40024DA2-B761-4330-80B9-AD34B46FBB9F}" type="datetimeFigureOut">
              <a:rPr lang="fr-FR" smtClean="0"/>
              <a:pPr/>
              <a:t>17/07/2018</a:t>
            </a:fld>
            <a:endParaRPr lang="fr-FR" dirty="0"/>
          </a:p>
        </p:txBody>
      </p:sp>
      <p:sp>
        <p:nvSpPr>
          <p:cNvPr id="4" name="Espace réservé de l'image des diapositives 3"/>
          <p:cNvSpPr>
            <a:spLocks noGrp="1" noRot="1" noChangeAspect="1"/>
          </p:cNvSpPr>
          <p:nvPr>
            <p:ph type="sldImg" idx="2"/>
          </p:nvPr>
        </p:nvSpPr>
        <p:spPr>
          <a:xfrm>
            <a:off x="2009775" y="746125"/>
            <a:ext cx="2795588" cy="3729038"/>
          </a:xfrm>
          <a:prstGeom prst="rect">
            <a:avLst/>
          </a:prstGeom>
          <a:noFill/>
          <a:ln w="12700">
            <a:solidFill>
              <a:prstClr val="black"/>
            </a:solidFill>
          </a:ln>
        </p:spPr>
        <p:txBody>
          <a:bodyPr vert="horz" lIns="92447" tIns="46224" rIns="92447" bIns="46224" rtlCol="0" anchor="ctr"/>
          <a:lstStyle/>
          <a:p>
            <a:endParaRPr lang="fr-FR" dirty="0"/>
          </a:p>
        </p:txBody>
      </p:sp>
      <p:sp>
        <p:nvSpPr>
          <p:cNvPr id="5" name="Espace réservé des commentaires 4"/>
          <p:cNvSpPr>
            <a:spLocks noGrp="1"/>
          </p:cNvSpPr>
          <p:nvPr>
            <p:ph type="body" sz="quarter" idx="3"/>
          </p:nvPr>
        </p:nvSpPr>
        <p:spPr>
          <a:xfrm>
            <a:off x="681514" y="4723447"/>
            <a:ext cx="5452110" cy="4474845"/>
          </a:xfrm>
          <a:prstGeom prst="rect">
            <a:avLst/>
          </a:prstGeom>
        </p:spPr>
        <p:txBody>
          <a:bodyPr vert="horz" lIns="92447" tIns="46224" rIns="92447" bIns="46224"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5170"/>
            <a:ext cx="2953226" cy="497205"/>
          </a:xfrm>
          <a:prstGeom prst="rect">
            <a:avLst/>
          </a:prstGeom>
        </p:spPr>
        <p:txBody>
          <a:bodyPr vert="horz" lIns="92447" tIns="46224" rIns="92447" bIns="46224"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60335" y="9445170"/>
            <a:ext cx="2953226" cy="497205"/>
          </a:xfrm>
          <a:prstGeom prst="rect">
            <a:avLst/>
          </a:prstGeom>
        </p:spPr>
        <p:txBody>
          <a:bodyPr vert="horz" lIns="92447" tIns="46224" rIns="92447" bIns="46224" rtlCol="0" anchor="b"/>
          <a:lstStyle>
            <a:lvl1pPr algn="r">
              <a:defRPr sz="1200"/>
            </a:lvl1pPr>
          </a:lstStyle>
          <a:p>
            <a:fld id="{FD8E652E-56EE-4B02-8518-3DB14ED25281}" type="slidenum">
              <a:rPr lang="fr-FR" smtClean="0"/>
              <a:pPr/>
              <a:t>‹N°›</a:t>
            </a:fld>
            <a:endParaRPr lang="fr-FR" dirty="0"/>
          </a:p>
        </p:txBody>
      </p:sp>
    </p:spTree>
    <p:extLst>
      <p:ext uri="{BB962C8B-B14F-4D97-AF65-F5344CB8AC3E}">
        <p14:creationId xmlns:p14="http://schemas.microsoft.com/office/powerpoint/2010/main" val="46590834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D8E652E-56EE-4B02-8518-3DB14ED25281}" type="slidenum">
              <a:rPr lang="fr-FR" smtClean="0"/>
              <a:pPr/>
              <a:t>1</a:t>
            </a:fld>
            <a:endParaRPr lang="fr-FR" dirty="0"/>
          </a:p>
        </p:txBody>
      </p:sp>
    </p:spTree>
    <p:extLst>
      <p:ext uri="{BB962C8B-B14F-4D97-AF65-F5344CB8AC3E}">
        <p14:creationId xmlns:p14="http://schemas.microsoft.com/office/powerpoint/2010/main" val="2097249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F6035D1-3E4D-4C84-8EBC-AB797B888B79}" type="datetime1">
              <a:rPr lang="fr-FR" smtClean="0"/>
              <a:pPr/>
              <a:t>17/07/2018</a:t>
            </a:fld>
            <a:endParaRPr lang="fr-FR" dirty="0"/>
          </a:p>
        </p:txBody>
      </p:sp>
      <p:sp>
        <p:nvSpPr>
          <p:cNvPr id="5" name="Espace réservé du pied de page 4"/>
          <p:cNvSpPr>
            <a:spLocks noGrp="1"/>
          </p:cNvSpPr>
          <p:nvPr>
            <p:ph type="ftr" sz="quarter" idx="11"/>
          </p:nvPr>
        </p:nvSpPr>
        <p:spPr/>
        <p:txBody>
          <a:bodyPr/>
          <a:lstStyle/>
          <a:p>
            <a:r>
              <a:rPr lang="fr-FR" dirty="0" smtClean="0"/>
              <a:t>www.expertizers.com</a:t>
            </a:r>
            <a:endParaRPr lang="fr-FR" dirty="0"/>
          </a:p>
        </p:txBody>
      </p:sp>
      <p:sp>
        <p:nvSpPr>
          <p:cNvPr id="6" name="Espace réservé du numéro de diapositive 5"/>
          <p:cNvSpPr>
            <a:spLocks noGrp="1"/>
          </p:cNvSpPr>
          <p:nvPr>
            <p:ph type="sldNum" sz="quarter" idx="12"/>
          </p:nvPr>
        </p:nvSpPr>
        <p:spPr/>
        <p:txBody>
          <a:bodyPr/>
          <a:lstStyle/>
          <a:p>
            <a:fld id="{40808947-C259-4862-9A17-D1EC15165522}"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D96F16A-1C23-4569-BA02-DC8FF0D562A0}" type="datetime1">
              <a:rPr lang="fr-FR" smtClean="0"/>
              <a:pPr/>
              <a:t>17/07/2018</a:t>
            </a:fld>
            <a:endParaRPr lang="fr-FR" dirty="0"/>
          </a:p>
        </p:txBody>
      </p:sp>
      <p:sp>
        <p:nvSpPr>
          <p:cNvPr id="5" name="Espace réservé du pied de page 4"/>
          <p:cNvSpPr>
            <a:spLocks noGrp="1"/>
          </p:cNvSpPr>
          <p:nvPr>
            <p:ph type="ftr" sz="quarter" idx="11"/>
          </p:nvPr>
        </p:nvSpPr>
        <p:spPr/>
        <p:txBody>
          <a:bodyPr/>
          <a:lstStyle/>
          <a:p>
            <a:r>
              <a:rPr lang="fr-FR" dirty="0" smtClean="0"/>
              <a:t>www.expertizers.com</a:t>
            </a:r>
            <a:endParaRPr lang="fr-FR" dirty="0"/>
          </a:p>
        </p:txBody>
      </p:sp>
      <p:sp>
        <p:nvSpPr>
          <p:cNvPr id="6" name="Espace réservé du numéro de diapositive 5"/>
          <p:cNvSpPr>
            <a:spLocks noGrp="1"/>
          </p:cNvSpPr>
          <p:nvPr>
            <p:ph type="sldNum" sz="quarter" idx="12"/>
          </p:nvPr>
        </p:nvSpPr>
        <p:spPr/>
        <p:txBody>
          <a:bodyPr/>
          <a:lstStyle/>
          <a:p>
            <a:fld id="{40808947-C259-4862-9A17-D1EC15165522}"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D6B166A-F739-4A03-8135-63D201BFF7D3}" type="datetime1">
              <a:rPr lang="fr-FR" smtClean="0"/>
              <a:pPr/>
              <a:t>17/07/2018</a:t>
            </a:fld>
            <a:endParaRPr lang="fr-FR" dirty="0"/>
          </a:p>
        </p:txBody>
      </p:sp>
      <p:sp>
        <p:nvSpPr>
          <p:cNvPr id="5" name="Espace réservé du pied de page 4"/>
          <p:cNvSpPr>
            <a:spLocks noGrp="1"/>
          </p:cNvSpPr>
          <p:nvPr>
            <p:ph type="ftr" sz="quarter" idx="11"/>
          </p:nvPr>
        </p:nvSpPr>
        <p:spPr/>
        <p:txBody>
          <a:bodyPr/>
          <a:lstStyle/>
          <a:p>
            <a:r>
              <a:rPr lang="fr-FR" dirty="0" smtClean="0"/>
              <a:t>www.expertizers.com</a:t>
            </a:r>
            <a:endParaRPr lang="fr-FR" dirty="0"/>
          </a:p>
        </p:txBody>
      </p:sp>
      <p:sp>
        <p:nvSpPr>
          <p:cNvPr id="6" name="Espace réservé du numéro de diapositive 5"/>
          <p:cNvSpPr>
            <a:spLocks noGrp="1"/>
          </p:cNvSpPr>
          <p:nvPr>
            <p:ph type="sldNum" sz="quarter" idx="12"/>
          </p:nvPr>
        </p:nvSpPr>
        <p:spPr/>
        <p:txBody>
          <a:bodyPr/>
          <a:lstStyle/>
          <a:p>
            <a:fld id="{40808947-C259-4862-9A17-D1EC15165522}"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D766BE1-4F09-49BE-B746-CE458B5A9E70}" type="datetime1">
              <a:rPr lang="fr-FR" smtClean="0"/>
              <a:pPr/>
              <a:t>17/07/2018</a:t>
            </a:fld>
            <a:endParaRPr lang="fr-FR" dirty="0"/>
          </a:p>
        </p:txBody>
      </p:sp>
      <p:sp>
        <p:nvSpPr>
          <p:cNvPr id="5" name="Espace réservé du pied de page 4"/>
          <p:cNvSpPr>
            <a:spLocks noGrp="1"/>
          </p:cNvSpPr>
          <p:nvPr>
            <p:ph type="ftr" sz="quarter" idx="11"/>
          </p:nvPr>
        </p:nvSpPr>
        <p:spPr/>
        <p:txBody>
          <a:bodyPr/>
          <a:lstStyle/>
          <a:p>
            <a:r>
              <a:rPr lang="fr-FR" dirty="0" smtClean="0"/>
              <a:t>www.expertizers.com</a:t>
            </a:r>
            <a:endParaRPr lang="fr-FR" dirty="0"/>
          </a:p>
        </p:txBody>
      </p:sp>
      <p:sp>
        <p:nvSpPr>
          <p:cNvPr id="6" name="Espace réservé du numéro de diapositive 5"/>
          <p:cNvSpPr>
            <a:spLocks noGrp="1"/>
          </p:cNvSpPr>
          <p:nvPr>
            <p:ph type="sldNum" sz="quarter" idx="12"/>
          </p:nvPr>
        </p:nvSpPr>
        <p:spPr/>
        <p:txBody>
          <a:bodyPr/>
          <a:lstStyle/>
          <a:p>
            <a:fld id="{40808947-C259-4862-9A17-D1EC15165522}"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B093341-0EB3-4ABA-B614-86F850CCEBEF}" type="datetime1">
              <a:rPr lang="fr-FR" smtClean="0"/>
              <a:pPr/>
              <a:t>17/07/2018</a:t>
            </a:fld>
            <a:endParaRPr lang="fr-FR" dirty="0"/>
          </a:p>
        </p:txBody>
      </p:sp>
      <p:sp>
        <p:nvSpPr>
          <p:cNvPr id="5" name="Espace réservé du pied de page 4"/>
          <p:cNvSpPr>
            <a:spLocks noGrp="1"/>
          </p:cNvSpPr>
          <p:nvPr>
            <p:ph type="ftr" sz="quarter" idx="11"/>
          </p:nvPr>
        </p:nvSpPr>
        <p:spPr/>
        <p:txBody>
          <a:bodyPr/>
          <a:lstStyle/>
          <a:p>
            <a:r>
              <a:rPr lang="fr-FR" dirty="0" smtClean="0"/>
              <a:t>www.expertizers.com</a:t>
            </a:r>
            <a:endParaRPr lang="fr-FR" dirty="0"/>
          </a:p>
        </p:txBody>
      </p:sp>
      <p:sp>
        <p:nvSpPr>
          <p:cNvPr id="6" name="Espace réservé du numéro de diapositive 5"/>
          <p:cNvSpPr>
            <a:spLocks noGrp="1"/>
          </p:cNvSpPr>
          <p:nvPr>
            <p:ph type="sldNum" sz="quarter" idx="12"/>
          </p:nvPr>
        </p:nvSpPr>
        <p:spPr/>
        <p:txBody>
          <a:bodyPr/>
          <a:lstStyle/>
          <a:p>
            <a:fld id="{40808947-C259-4862-9A17-D1EC15165522}"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818038B-3FEB-4765-BCC8-EABDC84D3498}" type="datetime1">
              <a:rPr lang="fr-FR" smtClean="0"/>
              <a:pPr/>
              <a:t>17/07/2018</a:t>
            </a:fld>
            <a:endParaRPr lang="fr-FR" dirty="0"/>
          </a:p>
        </p:txBody>
      </p:sp>
      <p:sp>
        <p:nvSpPr>
          <p:cNvPr id="6" name="Espace réservé du pied de page 5"/>
          <p:cNvSpPr>
            <a:spLocks noGrp="1"/>
          </p:cNvSpPr>
          <p:nvPr>
            <p:ph type="ftr" sz="quarter" idx="11"/>
          </p:nvPr>
        </p:nvSpPr>
        <p:spPr/>
        <p:txBody>
          <a:bodyPr/>
          <a:lstStyle/>
          <a:p>
            <a:r>
              <a:rPr lang="fr-FR" dirty="0" smtClean="0"/>
              <a:t>www.expertizers.com</a:t>
            </a:r>
            <a:endParaRPr lang="fr-FR" dirty="0"/>
          </a:p>
        </p:txBody>
      </p:sp>
      <p:sp>
        <p:nvSpPr>
          <p:cNvPr id="7" name="Espace réservé du numéro de diapositive 6"/>
          <p:cNvSpPr>
            <a:spLocks noGrp="1"/>
          </p:cNvSpPr>
          <p:nvPr>
            <p:ph type="sldNum" sz="quarter" idx="12"/>
          </p:nvPr>
        </p:nvSpPr>
        <p:spPr/>
        <p:txBody>
          <a:bodyPr/>
          <a:lstStyle/>
          <a:p>
            <a:fld id="{40808947-C259-4862-9A17-D1EC15165522}"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9B95BFC-3CEF-426F-AADE-4ABB4A17B2C8}" type="datetime1">
              <a:rPr lang="fr-FR" smtClean="0"/>
              <a:pPr/>
              <a:t>17/07/2018</a:t>
            </a:fld>
            <a:endParaRPr lang="fr-FR" dirty="0"/>
          </a:p>
        </p:txBody>
      </p:sp>
      <p:sp>
        <p:nvSpPr>
          <p:cNvPr id="8" name="Espace réservé du pied de page 7"/>
          <p:cNvSpPr>
            <a:spLocks noGrp="1"/>
          </p:cNvSpPr>
          <p:nvPr>
            <p:ph type="ftr" sz="quarter" idx="11"/>
          </p:nvPr>
        </p:nvSpPr>
        <p:spPr/>
        <p:txBody>
          <a:bodyPr/>
          <a:lstStyle/>
          <a:p>
            <a:r>
              <a:rPr lang="fr-FR" dirty="0" smtClean="0"/>
              <a:t>www.expertizers.com</a:t>
            </a:r>
            <a:endParaRPr lang="fr-FR" dirty="0"/>
          </a:p>
        </p:txBody>
      </p:sp>
      <p:sp>
        <p:nvSpPr>
          <p:cNvPr id="9" name="Espace réservé du numéro de diapositive 8"/>
          <p:cNvSpPr>
            <a:spLocks noGrp="1"/>
          </p:cNvSpPr>
          <p:nvPr>
            <p:ph type="sldNum" sz="quarter" idx="12"/>
          </p:nvPr>
        </p:nvSpPr>
        <p:spPr/>
        <p:txBody>
          <a:bodyPr/>
          <a:lstStyle/>
          <a:p>
            <a:fld id="{40808947-C259-4862-9A17-D1EC15165522}"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E425CA4-D9FD-4E4F-AC78-2876061825EC}" type="datetime1">
              <a:rPr lang="fr-FR" smtClean="0"/>
              <a:pPr/>
              <a:t>17/07/2018</a:t>
            </a:fld>
            <a:endParaRPr lang="fr-FR" dirty="0"/>
          </a:p>
        </p:txBody>
      </p:sp>
      <p:sp>
        <p:nvSpPr>
          <p:cNvPr id="4" name="Espace réservé du pied de page 3"/>
          <p:cNvSpPr>
            <a:spLocks noGrp="1"/>
          </p:cNvSpPr>
          <p:nvPr>
            <p:ph type="ftr" sz="quarter" idx="11"/>
          </p:nvPr>
        </p:nvSpPr>
        <p:spPr/>
        <p:txBody>
          <a:bodyPr/>
          <a:lstStyle/>
          <a:p>
            <a:r>
              <a:rPr lang="fr-FR" dirty="0" smtClean="0"/>
              <a:t>www.expertizers.com</a:t>
            </a:r>
            <a:endParaRPr lang="fr-FR" dirty="0"/>
          </a:p>
        </p:txBody>
      </p:sp>
      <p:sp>
        <p:nvSpPr>
          <p:cNvPr id="5" name="Espace réservé du numéro de diapositive 4"/>
          <p:cNvSpPr>
            <a:spLocks noGrp="1"/>
          </p:cNvSpPr>
          <p:nvPr>
            <p:ph type="sldNum" sz="quarter" idx="12"/>
          </p:nvPr>
        </p:nvSpPr>
        <p:spPr/>
        <p:txBody>
          <a:bodyPr/>
          <a:lstStyle/>
          <a:p>
            <a:fld id="{40808947-C259-4862-9A17-D1EC15165522}"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393858D-8EB2-4A4D-B0D8-9129ABB8E01E}" type="datetime1">
              <a:rPr lang="fr-FR" smtClean="0"/>
              <a:pPr/>
              <a:t>17/07/2018</a:t>
            </a:fld>
            <a:endParaRPr lang="fr-FR" dirty="0"/>
          </a:p>
        </p:txBody>
      </p:sp>
      <p:sp>
        <p:nvSpPr>
          <p:cNvPr id="3" name="Espace réservé du pied de page 2"/>
          <p:cNvSpPr>
            <a:spLocks noGrp="1"/>
          </p:cNvSpPr>
          <p:nvPr>
            <p:ph type="ftr" sz="quarter" idx="11"/>
          </p:nvPr>
        </p:nvSpPr>
        <p:spPr/>
        <p:txBody>
          <a:bodyPr/>
          <a:lstStyle/>
          <a:p>
            <a:r>
              <a:rPr lang="fr-FR" dirty="0" smtClean="0"/>
              <a:t>www.expertizers.com</a:t>
            </a:r>
            <a:endParaRPr lang="fr-FR" dirty="0"/>
          </a:p>
        </p:txBody>
      </p:sp>
      <p:sp>
        <p:nvSpPr>
          <p:cNvPr id="4" name="Espace réservé du numéro de diapositive 3"/>
          <p:cNvSpPr>
            <a:spLocks noGrp="1"/>
          </p:cNvSpPr>
          <p:nvPr>
            <p:ph type="sldNum" sz="quarter" idx="12"/>
          </p:nvPr>
        </p:nvSpPr>
        <p:spPr/>
        <p:txBody>
          <a:bodyPr/>
          <a:lstStyle/>
          <a:p>
            <a:fld id="{40808947-C259-4862-9A17-D1EC15165522}"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AE2537E-4466-4F68-8DEE-DE9CF183553C}" type="datetime1">
              <a:rPr lang="fr-FR" smtClean="0"/>
              <a:pPr/>
              <a:t>17/07/2018</a:t>
            </a:fld>
            <a:endParaRPr lang="fr-FR" dirty="0"/>
          </a:p>
        </p:txBody>
      </p:sp>
      <p:sp>
        <p:nvSpPr>
          <p:cNvPr id="6" name="Espace réservé du pied de page 5"/>
          <p:cNvSpPr>
            <a:spLocks noGrp="1"/>
          </p:cNvSpPr>
          <p:nvPr>
            <p:ph type="ftr" sz="quarter" idx="11"/>
          </p:nvPr>
        </p:nvSpPr>
        <p:spPr/>
        <p:txBody>
          <a:bodyPr/>
          <a:lstStyle/>
          <a:p>
            <a:r>
              <a:rPr lang="fr-FR" dirty="0" smtClean="0"/>
              <a:t>www.expertizers.com</a:t>
            </a:r>
            <a:endParaRPr lang="fr-FR" dirty="0"/>
          </a:p>
        </p:txBody>
      </p:sp>
      <p:sp>
        <p:nvSpPr>
          <p:cNvPr id="7" name="Espace réservé du numéro de diapositive 6"/>
          <p:cNvSpPr>
            <a:spLocks noGrp="1"/>
          </p:cNvSpPr>
          <p:nvPr>
            <p:ph type="sldNum" sz="quarter" idx="12"/>
          </p:nvPr>
        </p:nvSpPr>
        <p:spPr/>
        <p:txBody>
          <a:bodyPr/>
          <a:lstStyle/>
          <a:p>
            <a:fld id="{40808947-C259-4862-9A17-D1EC15165522}"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E7DAC9E-3937-4978-834A-196D7D08B2AC}" type="datetime1">
              <a:rPr lang="fr-FR" smtClean="0"/>
              <a:pPr/>
              <a:t>17/07/2018</a:t>
            </a:fld>
            <a:endParaRPr lang="fr-FR" dirty="0"/>
          </a:p>
        </p:txBody>
      </p:sp>
      <p:sp>
        <p:nvSpPr>
          <p:cNvPr id="6" name="Espace réservé du pied de page 5"/>
          <p:cNvSpPr>
            <a:spLocks noGrp="1"/>
          </p:cNvSpPr>
          <p:nvPr>
            <p:ph type="ftr" sz="quarter" idx="11"/>
          </p:nvPr>
        </p:nvSpPr>
        <p:spPr/>
        <p:txBody>
          <a:bodyPr/>
          <a:lstStyle/>
          <a:p>
            <a:r>
              <a:rPr lang="fr-FR" dirty="0" smtClean="0"/>
              <a:t>www.expertizers.com</a:t>
            </a:r>
            <a:endParaRPr lang="fr-FR" dirty="0"/>
          </a:p>
        </p:txBody>
      </p:sp>
      <p:sp>
        <p:nvSpPr>
          <p:cNvPr id="7" name="Espace réservé du numéro de diapositive 6"/>
          <p:cNvSpPr>
            <a:spLocks noGrp="1"/>
          </p:cNvSpPr>
          <p:nvPr>
            <p:ph type="sldNum" sz="quarter" idx="12"/>
          </p:nvPr>
        </p:nvSpPr>
        <p:spPr/>
        <p:txBody>
          <a:bodyPr/>
          <a:lstStyle/>
          <a:p>
            <a:fld id="{40808947-C259-4862-9A17-D1EC15165522}"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00D7E07-3E99-4944-83B6-C956A7542ADD}" type="datetime1">
              <a:rPr lang="fr-FR" smtClean="0"/>
              <a:pPr/>
              <a:t>17/07/2018</a:t>
            </a:fld>
            <a:endParaRPr lang="fr-FR" dirty="0"/>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dirty="0" smtClean="0"/>
              <a:t>www.expertizers.com</a:t>
            </a:r>
            <a:endParaRPr lang="fr-FR" dirty="0"/>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0808947-C259-4862-9A17-D1EC15165522}"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expertizers.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48680" y="1331640"/>
            <a:ext cx="5829300" cy="1960033"/>
          </a:xfrm>
        </p:spPr>
        <p:txBody>
          <a:bodyPr/>
          <a:lstStyle/>
          <a:p>
            <a:r>
              <a:rPr lang="fr-FR" b="1" dirty="0" smtClean="0"/>
              <a:t>PITCH EXPERTI</a:t>
            </a:r>
            <a:r>
              <a:rPr lang="fr-FR" b="1" dirty="0" smtClean="0">
                <a:solidFill>
                  <a:srgbClr val="FF0000"/>
                </a:solidFill>
              </a:rPr>
              <a:t>Z</a:t>
            </a:r>
            <a:r>
              <a:rPr lang="fr-FR" b="1" dirty="0" smtClean="0"/>
              <a:t>ER</a:t>
            </a:r>
            <a:r>
              <a:rPr lang="fr-FR" b="1" dirty="0" smtClean="0">
                <a:solidFill>
                  <a:srgbClr val="FF0000"/>
                </a:solidFill>
              </a:rPr>
              <a:t>S</a:t>
            </a:r>
            <a:endParaRPr lang="fr-FR" b="1" dirty="0">
              <a:solidFill>
                <a:srgbClr val="FF0000"/>
              </a:solidFill>
            </a:endParaRPr>
          </a:p>
        </p:txBody>
      </p:sp>
      <p:sp>
        <p:nvSpPr>
          <p:cNvPr id="3" name="Sous-titre 2"/>
          <p:cNvSpPr>
            <a:spLocks noGrp="1"/>
          </p:cNvSpPr>
          <p:nvPr>
            <p:ph type="subTitle" idx="1"/>
          </p:nvPr>
        </p:nvSpPr>
        <p:spPr>
          <a:xfrm>
            <a:off x="1052736" y="3851920"/>
            <a:ext cx="4800600" cy="1358619"/>
          </a:xfrm>
        </p:spPr>
        <p:txBody>
          <a:bodyPr>
            <a:noAutofit/>
          </a:bodyPr>
          <a:lstStyle/>
          <a:p>
            <a:r>
              <a:rPr lang="fr-FR" sz="2400" b="1" dirty="0" smtClean="0"/>
              <a:t>UNE SOLUTION GLOBALE:</a:t>
            </a:r>
          </a:p>
          <a:p>
            <a:r>
              <a:rPr lang="fr-FR" sz="2400" b="1" dirty="0" smtClean="0"/>
              <a:t>UNE METHODE ET UN LOGICIEL DE MODELISATION</a:t>
            </a:r>
            <a:endParaRPr lang="fr-FR" sz="2400" b="1" dirty="0"/>
          </a:p>
        </p:txBody>
      </p:sp>
      <p:sp>
        <p:nvSpPr>
          <p:cNvPr id="4" name="Espace réservé du pied de page 3"/>
          <p:cNvSpPr>
            <a:spLocks noGrp="1"/>
          </p:cNvSpPr>
          <p:nvPr>
            <p:ph type="ftr" sz="quarter" idx="11"/>
          </p:nvPr>
        </p:nvSpPr>
        <p:spPr/>
        <p:txBody>
          <a:bodyPr/>
          <a:lstStyle/>
          <a:p>
            <a:r>
              <a:rPr lang="fr-FR" dirty="0" smtClean="0"/>
              <a:t>www.expertizers.com</a:t>
            </a:r>
            <a:endParaRPr lang="fr-FR" dirty="0"/>
          </a:p>
        </p:txBody>
      </p:sp>
      <p:pic>
        <p:nvPicPr>
          <p:cNvPr id="6" name="Image 5" descr="logo_1.jpg"/>
          <p:cNvPicPr>
            <a:picLocks noChangeAspect="1"/>
          </p:cNvPicPr>
          <p:nvPr/>
        </p:nvPicPr>
        <p:blipFill>
          <a:blip r:embed="rId3" cstate="print"/>
          <a:stretch>
            <a:fillRect/>
          </a:stretch>
        </p:blipFill>
        <p:spPr>
          <a:xfrm>
            <a:off x="1940868" y="5786603"/>
            <a:ext cx="1229004" cy="1333500"/>
          </a:xfrm>
          <a:prstGeom prst="rect">
            <a:avLst/>
          </a:prstGeom>
        </p:spPr>
      </p:pic>
      <p:pic>
        <p:nvPicPr>
          <p:cNvPr id="7" name="Image 6" descr="logo_c_old.jpg"/>
          <p:cNvPicPr>
            <a:picLocks noChangeAspect="1"/>
          </p:cNvPicPr>
          <p:nvPr/>
        </p:nvPicPr>
        <p:blipFill>
          <a:blip r:embed="rId4" cstate="print"/>
          <a:stretch>
            <a:fillRect/>
          </a:stretch>
        </p:blipFill>
        <p:spPr>
          <a:xfrm>
            <a:off x="3507042" y="5786603"/>
            <a:ext cx="1458162" cy="1270000"/>
          </a:xfrm>
          <a:prstGeom prst="rect">
            <a:avLst/>
          </a:prstGeom>
        </p:spPr>
      </p:pic>
      <p:sp>
        <p:nvSpPr>
          <p:cNvPr id="8" name="Espace réservé du numéro de diapositive 7"/>
          <p:cNvSpPr>
            <a:spLocks noGrp="1"/>
          </p:cNvSpPr>
          <p:nvPr>
            <p:ph type="sldNum" sz="quarter" idx="12"/>
          </p:nvPr>
        </p:nvSpPr>
        <p:spPr/>
        <p:txBody>
          <a:bodyPr/>
          <a:lstStyle/>
          <a:p>
            <a:r>
              <a:rPr lang="fr-FR" dirty="0" smtClean="0"/>
              <a:t>2</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4664" y="0"/>
            <a:ext cx="6048672" cy="827584"/>
          </a:xfrm>
        </p:spPr>
        <p:txBody>
          <a:bodyPr>
            <a:noAutofit/>
          </a:bodyPr>
          <a:lstStyle/>
          <a:p>
            <a:r>
              <a:rPr lang="fr-FR" sz="3200" dirty="0" smtClean="0"/>
              <a:t>la fonction du Contrôle de gestion</a:t>
            </a:r>
            <a:endParaRPr lang="fr-FR" sz="3200" dirty="0"/>
          </a:p>
        </p:txBody>
      </p:sp>
      <p:sp>
        <p:nvSpPr>
          <p:cNvPr id="3" name="Espace réservé du contenu 2"/>
          <p:cNvSpPr>
            <a:spLocks noGrp="1"/>
          </p:cNvSpPr>
          <p:nvPr>
            <p:ph idx="1"/>
          </p:nvPr>
        </p:nvSpPr>
        <p:spPr>
          <a:xfrm>
            <a:off x="332656" y="755576"/>
            <a:ext cx="6192688" cy="8188197"/>
          </a:xfrm>
        </p:spPr>
        <p:txBody>
          <a:bodyPr>
            <a:normAutofit fontScale="92500" lnSpcReduction="10000"/>
          </a:bodyPr>
          <a:lstStyle/>
          <a:p>
            <a:pPr algn="just">
              <a:buFont typeface="Wingdings" panose="05000000000000000000" pitchFamily="2" charset="2"/>
              <a:buChar char="§"/>
            </a:pPr>
            <a:r>
              <a:rPr lang="fr-FR" sz="2400" dirty="0" smtClean="0"/>
              <a:t>Le contrôleur de gestion, homme clé des organisations, s’attache </a:t>
            </a:r>
            <a:r>
              <a:rPr lang="fr-FR" sz="2400" dirty="0"/>
              <a:t>à la gestion </a:t>
            </a:r>
            <a:r>
              <a:rPr lang="fr-FR" sz="2400" dirty="0" smtClean="0"/>
              <a:t>passée, présente et future de </a:t>
            </a:r>
            <a:r>
              <a:rPr lang="fr-FR" sz="2400" dirty="0"/>
              <a:t>toute ou partie </a:t>
            </a:r>
            <a:r>
              <a:rPr lang="fr-FR" sz="2400" dirty="0" smtClean="0"/>
              <a:t>d’une organisation. Il s’implique dans la connaissance des activités et des processus et assure leur suivi économique.</a:t>
            </a:r>
          </a:p>
          <a:p>
            <a:pPr marL="0" indent="0" algn="just">
              <a:buNone/>
            </a:pPr>
            <a:endParaRPr lang="fr-FR" sz="2400" dirty="0" smtClean="0"/>
          </a:p>
          <a:p>
            <a:pPr algn="just"/>
            <a:r>
              <a:rPr lang="fr-FR" sz="2400" dirty="0" smtClean="0"/>
              <a:t>Le contrôleur de gestion manipule une foule de données en provenance de nombreuses origines. Depuis 1979 le tableur reste son outil principal d’expression individuelle, le seul peut-on dire !</a:t>
            </a:r>
          </a:p>
          <a:p>
            <a:pPr algn="just"/>
            <a:endParaRPr lang="fr-FR" sz="2400" dirty="0" smtClean="0"/>
          </a:p>
          <a:p>
            <a:pPr algn="just"/>
            <a:r>
              <a:rPr lang="fr-FR" sz="2400" u="sng" dirty="0" smtClean="0"/>
              <a:t>La solution EXPERTIZERS propose enfin une réponse alternative:</a:t>
            </a:r>
          </a:p>
          <a:p>
            <a:pPr algn="just"/>
            <a:endParaRPr lang="fr-FR" sz="2600" u="sng" dirty="0" smtClean="0"/>
          </a:p>
          <a:p>
            <a:pPr lvl="1" algn="just">
              <a:buFont typeface="Wingdings" pitchFamily="2" charset="2"/>
              <a:buChar char="q"/>
            </a:pPr>
            <a:r>
              <a:rPr lang="fr-FR" sz="2000" dirty="0" smtClean="0"/>
              <a:t>Une vision uniforme et modélisée des organisations par les activités et par les coûts</a:t>
            </a:r>
          </a:p>
          <a:p>
            <a:pPr lvl="1" algn="just">
              <a:buFont typeface="Wingdings" pitchFamily="2" charset="2"/>
              <a:buChar char="q"/>
            </a:pPr>
            <a:r>
              <a:rPr lang="fr-FR" sz="2000" dirty="0" smtClean="0"/>
              <a:t>Une formation uniforme et pratique aux techniques structurées d’analyses souvent réservées aux seuls informaticiens de gestion.</a:t>
            </a:r>
          </a:p>
          <a:p>
            <a:pPr lvl="1" algn="just">
              <a:buFont typeface="Wingdings" pitchFamily="2" charset="2"/>
              <a:buChar char="q"/>
            </a:pPr>
            <a:r>
              <a:rPr lang="fr-FR" sz="2000" dirty="0" smtClean="0"/>
              <a:t>Un environnement aussi souple que le tableur, mais aux données contrôlées, maintenables, présentables et </a:t>
            </a:r>
            <a:r>
              <a:rPr lang="fr-FR" sz="2000" dirty="0" err="1" smtClean="0"/>
              <a:t>auditables</a:t>
            </a:r>
            <a:r>
              <a:rPr lang="fr-FR" sz="2000" dirty="0" smtClean="0"/>
              <a:t> par tous dans une formulation simple.</a:t>
            </a:r>
          </a:p>
          <a:p>
            <a:pPr lvl="1" algn="just">
              <a:buFont typeface="Wingdings" pitchFamily="2" charset="2"/>
              <a:buChar char="q"/>
            </a:pPr>
            <a:r>
              <a:rPr lang="fr-FR" sz="2000" dirty="0" smtClean="0"/>
              <a:t>Une participation plus active dans l’amélioration du système d’information et </a:t>
            </a:r>
            <a:r>
              <a:rPr lang="fr-FR" sz="2100" dirty="0" smtClean="0"/>
              <a:t>dans les décisions stratégiques.</a:t>
            </a:r>
          </a:p>
          <a:p>
            <a:endParaRPr lang="fr-FR" sz="2400" dirty="0" smtClean="0"/>
          </a:p>
          <a:p>
            <a:endParaRPr lang="fr-FR" sz="2400" dirty="0" smtClean="0"/>
          </a:p>
          <a:p>
            <a:endParaRPr lang="fr-FR" sz="2400" dirty="0"/>
          </a:p>
          <a:p>
            <a:endParaRPr lang="fr-FR" dirty="0"/>
          </a:p>
          <a:p>
            <a:pPr marL="857250" lvl="1" indent="-457200">
              <a:buFontTx/>
              <a:buChar char="-"/>
            </a:pPr>
            <a:endParaRPr lang="fr-FR" dirty="0" smtClean="0"/>
          </a:p>
          <a:p>
            <a:pPr marL="857250" lvl="1" indent="-457200">
              <a:buFontTx/>
              <a:buChar char="-"/>
            </a:pPr>
            <a:endParaRPr lang="fr-FR" dirty="0" smtClean="0"/>
          </a:p>
          <a:p>
            <a:pPr>
              <a:buFontTx/>
              <a:buChar char="-"/>
            </a:pPr>
            <a:endParaRPr lang="fr-FR" dirty="0" smtClean="0"/>
          </a:p>
          <a:p>
            <a:endParaRPr lang="fr-FR" dirty="0"/>
          </a:p>
        </p:txBody>
      </p:sp>
      <p:sp>
        <p:nvSpPr>
          <p:cNvPr id="4" name="Espace réservé du pied de page 3"/>
          <p:cNvSpPr>
            <a:spLocks noGrp="1"/>
          </p:cNvSpPr>
          <p:nvPr>
            <p:ph type="ftr" sz="quarter" idx="11"/>
          </p:nvPr>
        </p:nvSpPr>
        <p:spPr/>
        <p:txBody>
          <a:bodyPr/>
          <a:lstStyle/>
          <a:p>
            <a:r>
              <a:rPr lang="fr-FR" dirty="0" smtClean="0"/>
              <a:t>www.expertizers.com</a:t>
            </a:r>
            <a:endParaRPr lang="fr-FR" dirty="0"/>
          </a:p>
        </p:txBody>
      </p:sp>
      <p:sp>
        <p:nvSpPr>
          <p:cNvPr id="5" name="Espace réservé du numéro de diapositive 4"/>
          <p:cNvSpPr>
            <a:spLocks noGrp="1"/>
          </p:cNvSpPr>
          <p:nvPr>
            <p:ph type="sldNum" sz="quarter" idx="12"/>
          </p:nvPr>
        </p:nvSpPr>
        <p:spPr/>
        <p:txBody>
          <a:bodyPr/>
          <a:lstStyle/>
          <a:p>
            <a:r>
              <a:rPr lang="fr-FR" dirty="0" smtClean="0"/>
              <a:t>11</a:t>
            </a:r>
            <a:endParaRPr lang="fr-FR" dirty="0"/>
          </a:p>
        </p:txBody>
      </p:sp>
    </p:spTree>
    <p:extLst>
      <p:ext uri="{BB962C8B-B14F-4D97-AF65-F5344CB8AC3E}">
        <p14:creationId xmlns:p14="http://schemas.microsoft.com/office/powerpoint/2010/main" val="3871973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2696" y="251290"/>
            <a:ext cx="5112568" cy="768316"/>
          </a:xfrm>
        </p:spPr>
        <p:txBody>
          <a:bodyPr>
            <a:noAutofit/>
          </a:bodyPr>
          <a:lstStyle/>
          <a:p>
            <a:r>
              <a:rPr lang="fr-FR" sz="2800" dirty="0" smtClean="0"/>
              <a:t>L’implantation de la solution EXPERTI</a:t>
            </a:r>
            <a:r>
              <a:rPr lang="fr-FR" sz="2800" dirty="0" smtClean="0">
                <a:solidFill>
                  <a:srgbClr val="FF0000"/>
                </a:solidFill>
              </a:rPr>
              <a:t>Z</a:t>
            </a:r>
            <a:r>
              <a:rPr lang="fr-FR" sz="2800" dirty="0" smtClean="0"/>
              <a:t>ER</a:t>
            </a:r>
            <a:r>
              <a:rPr lang="fr-FR" sz="2800" dirty="0" smtClean="0">
                <a:solidFill>
                  <a:srgbClr val="FF0000"/>
                </a:solidFill>
              </a:rPr>
              <a:t>S</a:t>
            </a:r>
            <a:endParaRPr lang="fr-FR" sz="2800" dirty="0">
              <a:solidFill>
                <a:srgbClr val="FF0000"/>
              </a:solidFill>
            </a:endParaRPr>
          </a:p>
        </p:txBody>
      </p:sp>
      <p:sp>
        <p:nvSpPr>
          <p:cNvPr id="3" name="Espace réservé du contenu 2"/>
          <p:cNvSpPr>
            <a:spLocks noGrp="1"/>
          </p:cNvSpPr>
          <p:nvPr>
            <p:ph idx="1"/>
          </p:nvPr>
        </p:nvSpPr>
        <p:spPr>
          <a:xfrm>
            <a:off x="394420" y="1196778"/>
            <a:ext cx="6120680" cy="7455528"/>
          </a:xfrm>
        </p:spPr>
        <p:txBody>
          <a:bodyPr>
            <a:normAutofit lnSpcReduction="10000"/>
          </a:bodyPr>
          <a:lstStyle/>
          <a:p>
            <a:pPr algn="just">
              <a:buFont typeface="Wingdings" panose="05000000000000000000" pitchFamily="2" charset="2"/>
              <a:buChar char="§"/>
            </a:pPr>
            <a:r>
              <a:rPr lang="fr-FR" sz="2000" dirty="0" smtClean="0"/>
              <a:t>Depuis 2007 la solution a été expérimentée en formation initiale de gestion dans des IAE (Notamment Bordeaux avec Stéphane Trébucq, Professeur des Universités), IUT et Ecoles de Commerce.</a:t>
            </a:r>
          </a:p>
          <a:p>
            <a:pPr algn="just">
              <a:buFont typeface="Wingdings" panose="05000000000000000000" pitchFamily="2" charset="2"/>
              <a:buChar char="§"/>
            </a:pPr>
            <a:endParaRPr lang="fr-FR" sz="2000" dirty="0" smtClean="0"/>
          </a:p>
          <a:p>
            <a:pPr algn="just">
              <a:buFont typeface="Wingdings" panose="05000000000000000000" pitchFamily="2" charset="2"/>
              <a:buChar char="§"/>
            </a:pPr>
            <a:r>
              <a:rPr lang="fr-FR" sz="2000" dirty="0" smtClean="0"/>
              <a:t>Expérimentée avec des stagiaires dans des sociétés (PME industrielles, Services, Exploitations viticoles,…) le noyau s’est enrichi de fonctions périphériques au gré des besoins.</a:t>
            </a:r>
          </a:p>
          <a:p>
            <a:pPr algn="just">
              <a:buFont typeface="Wingdings" panose="05000000000000000000" pitchFamily="2" charset="2"/>
              <a:buChar char="§"/>
            </a:pPr>
            <a:endParaRPr lang="fr-FR" sz="2000" dirty="0" smtClean="0"/>
          </a:p>
          <a:p>
            <a:pPr algn="just">
              <a:buFont typeface="Wingdings" panose="05000000000000000000" pitchFamily="2" charset="2"/>
              <a:buChar char="§"/>
            </a:pPr>
            <a:r>
              <a:rPr lang="fr-FR" sz="2000" dirty="0" smtClean="0"/>
              <a:t>Les expériences ont donné lieu à une documentation très au point de formation tant fonctionnelle que technique et à une documentation de cas  très diversifiés.</a:t>
            </a:r>
          </a:p>
          <a:p>
            <a:pPr algn="just">
              <a:buFont typeface="Wingdings" panose="05000000000000000000" pitchFamily="2" charset="2"/>
              <a:buChar char="§"/>
            </a:pPr>
            <a:endParaRPr lang="fr-FR" sz="2000" dirty="0" smtClean="0"/>
          </a:p>
          <a:p>
            <a:pPr algn="just">
              <a:buFont typeface="Wingdings" panose="05000000000000000000" pitchFamily="2" charset="2"/>
              <a:buChar char="§"/>
            </a:pPr>
            <a:r>
              <a:rPr lang="fr-FR" sz="2000" dirty="0"/>
              <a:t>L</a:t>
            </a:r>
            <a:r>
              <a:rPr lang="fr-FR" sz="2000" dirty="0" smtClean="0"/>
              <a:t>e logiciel est totalement opérationnel, fiable et sans limite de volume traité. </a:t>
            </a:r>
          </a:p>
          <a:p>
            <a:pPr algn="just">
              <a:buFont typeface="Wingdings" panose="05000000000000000000" pitchFamily="2" charset="2"/>
              <a:buChar char="§"/>
            </a:pPr>
            <a:endParaRPr lang="fr-FR" sz="2000" dirty="0" smtClean="0"/>
          </a:p>
          <a:p>
            <a:pPr algn="just"/>
            <a:r>
              <a:rPr lang="fr-FR" sz="2000" dirty="0" smtClean="0"/>
              <a:t>Sa visibilité est largement accessible sur le site </a:t>
            </a:r>
            <a:r>
              <a:rPr lang="fr-FR" sz="2000" dirty="0" smtClean="0">
                <a:hlinkClick r:id="rId2"/>
              </a:rPr>
              <a:t>www.expertizers.com</a:t>
            </a:r>
            <a:r>
              <a:rPr lang="fr-FR" sz="2000" dirty="0" smtClean="0"/>
              <a:t> Des documents résident en ligne ou sont mis à disposition à la demande, avec une version d’évaluation gratuite de 60 jours</a:t>
            </a:r>
          </a:p>
          <a:p>
            <a:endParaRPr lang="fr-FR" sz="2400" dirty="0" smtClean="0"/>
          </a:p>
          <a:p>
            <a:endParaRPr lang="fr-FR" sz="2400" dirty="0"/>
          </a:p>
          <a:p>
            <a:endParaRPr lang="fr-FR" dirty="0"/>
          </a:p>
          <a:p>
            <a:pPr marL="857250" lvl="1" indent="-457200">
              <a:buFontTx/>
              <a:buChar char="-"/>
            </a:pPr>
            <a:endParaRPr lang="fr-FR" dirty="0" smtClean="0"/>
          </a:p>
          <a:p>
            <a:pPr marL="857250" lvl="1" indent="-457200">
              <a:buFontTx/>
              <a:buChar char="-"/>
            </a:pPr>
            <a:endParaRPr lang="fr-FR" dirty="0" smtClean="0"/>
          </a:p>
          <a:p>
            <a:pPr>
              <a:buFontTx/>
              <a:buChar char="-"/>
            </a:pPr>
            <a:endParaRPr lang="fr-FR" dirty="0" smtClean="0"/>
          </a:p>
          <a:p>
            <a:endParaRPr lang="fr-FR" dirty="0"/>
          </a:p>
        </p:txBody>
      </p:sp>
      <p:sp>
        <p:nvSpPr>
          <p:cNvPr id="4" name="Espace réservé du pied de page 3"/>
          <p:cNvSpPr>
            <a:spLocks noGrp="1"/>
          </p:cNvSpPr>
          <p:nvPr>
            <p:ph type="ftr" sz="quarter" idx="11"/>
          </p:nvPr>
        </p:nvSpPr>
        <p:spPr/>
        <p:txBody>
          <a:bodyPr/>
          <a:lstStyle/>
          <a:p>
            <a:r>
              <a:rPr lang="fr-FR" smtClean="0"/>
              <a:t>www.expertizers.com</a:t>
            </a:r>
            <a:endParaRPr lang="fr-FR"/>
          </a:p>
        </p:txBody>
      </p:sp>
      <p:sp>
        <p:nvSpPr>
          <p:cNvPr id="5" name="Espace réservé du numéro de diapositive 4"/>
          <p:cNvSpPr>
            <a:spLocks noGrp="1"/>
          </p:cNvSpPr>
          <p:nvPr>
            <p:ph type="sldNum" sz="quarter" idx="12"/>
          </p:nvPr>
        </p:nvSpPr>
        <p:spPr/>
        <p:txBody>
          <a:bodyPr/>
          <a:lstStyle/>
          <a:p>
            <a:r>
              <a:rPr lang="fr-FR" dirty="0" smtClean="0"/>
              <a:t>12</a:t>
            </a:r>
            <a:endParaRPr lang="fr-FR" dirty="0"/>
          </a:p>
        </p:txBody>
      </p:sp>
    </p:spTree>
    <p:extLst>
      <p:ext uri="{BB962C8B-B14F-4D97-AF65-F5344CB8AC3E}">
        <p14:creationId xmlns:p14="http://schemas.microsoft.com/office/powerpoint/2010/main" val="1599838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2696" y="251290"/>
            <a:ext cx="5544616" cy="768316"/>
          </a:xfrm>
        </p:spPr>
        <p:txBody>
          <a:bodyPr>
            <a:noAutofit/>
          </a:bodyPr>
          <a:lstStyle/>
          <a:p>
            <a:r>
              <a:rPr lang="fr-FR" sz="2800" dirty="0" smtClean="0"/>
              <a:t>Le positionnement de la solution EXPERTI</a:t>
            </a:r>
            <a:r>
              <a:rPr lang="fr-FR" sz="2800" dirty="0" smtClean="0">
                <a:solidFill>
                  <a:srgbClr val="FF0000"/>
                </a:solidFill>
              </a:rPr>
              <a:t>Z</a:t>
            </a:r>
            <a:r>
              <a:rPr lang="fr-FR" sz="2800" dirty="0" smtClean="0"/>
              <a:t>ER</a:t>
            </a:r>
            <a:r>
              <a:rPr lang="fr-FR" sz="2800" dirty="0" smtClean="0">
                <a:solidFill>
                  <a:srgbClr val="FF0000"/>
                </a:solidFill>
              </a:rPr>
              <a:t>S</a:t>
            </a:r>
            <a:endParaRPr lang="fr-FR" sz="2800" dirty="0">
              <a:solidFill>
                <a:srgbClr val="FF0000"/>
              </a:solidFill>
            </a:endParaRPr>
          </a:p>
        </p:txBody>
      </p:sp>
      <p:sp>
        <p:nvSpPr>
          <p:cNvPr id="3" name="Espace réservé du contenu 2"/>
          <p:cNvSpPr>
            <a:spLocks noGrp="1"/>
          </p:cNvSpPr>
          <p:nvPr>
            <p:ph idx="1"/>
          </p:nvPr>
        </p:nvSpPr>
        <p:spPr>
          <a:xfrm>
            <a:off x="476672" y="1259632"/>
            <a:ext cx="5976664" cy="7455528"/>
          </a:xfrm>
        </p:spPr>
        <p:txBody>
          <a:bodyPr>
            <a:normAutofit/>
          </a:bodyPr>
          <a:lstStyle/>
          <a:p>
            <a:pPr algn="just">
              <a:buFont typeface="Wingdings" panose="05000000000000000000" pitchFamily="2" charset="2"/>
              <a:buChar char="§"/>
            </a:pPr>
            <a:r>
              <a:rPr lang="fr-FR" sz="2200" dirty="0" smtClean="0"/>
              <a:t>Le Business Plan table sur une pénétration B2B (SSII, indépendants, Experts comptables) et B2C (Direct, Formation Ecoles, autodidacte). Large diffusion du logiciel à un prix bureautique (Licence de 500 € HT pour </a:t>
            </a:r>
            <a:r>
              <a:rPr lang="fr-FR" sz="2200" dirty="0"/>
              <a:t>1</a:t>
            </a:r>
            <a:r>
              <a:rPr lang="fr-FR" sz="2200" dirty="0" smtClean="0"/>
              <a:t> CPU, incluant les royalties SAP de la D.B SQL </a:t>
            </a:r>
            <a:r>
              <a:rPr lang="fr-FR" sz="2200" dirty="0" err="1" smtClean="0"/>
              <a:t>Anywhere</a:t>
            </a:r>
            <a:r>
              <a:rPr lang="fr-FR" sz="2200" dirty="0" smtClean="0"/>
              <a:t>).</a:t>
            </a:r>
          </a:p>
          <a:p>
            <a:pPr algn="just">
              <a:buFont typeface="Wingdings" panose="05000000000000000000" pitchFamily="2" charset="2"/>
              <a:buChar char="§"/>
            </a:pPr>
            <a:r>
              <a:rPr lang="fr-FR" sz="2200" dirty="0" smtClean="0"/>
              <a:t>Upgrade sans frais de maintenance.</a:t>
            </a:r>
          </a:p>
          <a:p>
            <a:pPr algn="just">
              <a:buFont typeface="Wingdings" panose="05000000000000000000" pitchFamily="2" charset="2"/>
              <a:buChar char="§"/>
            </a:pPr>
            <a:r>
              <a:rPr lang="fr-FR" sz="2200" dirty="0" smtClean="0"/>
              <a:t>Côté formation deux / trois jours suffisent :</a:t>
            </a:r>
          </a:p>
          <a:p>
            <a:pPr lvl="1" algn="just">
              <a:buFont typeface="Wingdings" pitchFamily="2" charset="2"/>
              <a:buChar char="q"/>
            </a:pPr>
            <a:r>
              <a:rPr lang="fr-FR" sz="2000" dirty="0" smtClean="0"/>
              <a:t>Un jour de cadrage fonctionnel ‘Modélisation de toute organisation par les activités et par les coûts, puis la résolution de cas.</a:t>
            </a:r>
          </a:p>
          <a:p>
            <a:pPr lvl="1" algn="just">
              <a:buFont typeface="Wingdings" pitchFamily="2" charset="2"/>
              <a:buChar char="q"/>
            </a:pPr>
            <a:r>
              <a:rPr lang="fr-FR" sz="2000" dirty="0" smtClean="0"/>
              <a:t>Deux jours de formation à l’apprentissage de la création des modèles + Synthèse</a:t>
            </a:r>
          </a:p>
          <a:p>
            <a:pPr algn="just">
              <a:buFont typeface="Wingdings" panose="05000000000000000000" pitchFamily="2" charset="2"/>
              <a:buChar char="§"/>
            </a:pPr>
            <a:r>
              <a:rPr lang="fr-FR" sz="2000" dirty="0"/>
              <a:t>Un coût licence + formation &lt; 2.000 </a:t>
            </a:r>
            <a:r>
              <a:rPr lang="fr-FR" sz="2000" dirty="0" smtClean="0"/>
              <a:t>€</a:t>
            </a:r>
          </a:p>
          <a:p>
            <a:pPr algn="just">
              <a:buFont typeface="Wingdings" panose="05000000000000000000" pitchFamily="2" charset="2"/>
              <a:buChar char="§"/>
            </a:pPr>
            <a:r>
              <a:rPr lang="fr-FR" sz="2000" dirty="0" smtClean="0"/>
              <a:t>Côté conseil: Si besoin en accompagnement, et limité à quelques jours avec le contrôleur de gestion préalablement </a:t>
            </a:r>
            <a:r>
              <a:rPr lang="fr-FR" sz="2000" dirty="0" smtClean="0"/>
              <a:t>formé à la méthode. </a:t>
            </a:r>
            <a:endParaRPr lang="fr-FR" sz="2000" dirty="0" smtClean="0"/>
          </a:p>
          <a:p>
            <a:pPr algn="just">
              <a:buFont typeface="Wingdings" panose="05000000000000000000" pitchFamily="2" charset="2"/>
              <a:buChar char="§"/>
            </a:pPr>
            <a:r>
              <a:rPr lang="fr-FR" sz="2000" dirty="0" smtClean="0"/>
              <a:t>La solution aboutit à une appropriation </a:t>
            </a:r>
            <a:r>
              <a:rPr lang="fr-FR" sz="2000" b="1" dirty="0" smtClean="0"/>
              <a:t>réelle</a:t>
            </a:r>
            <a:r>
              <a:rPr lang="fr-FR" sz="2000" dirty="0" smtClean="0"/>
              <a:t> (évolutivité interne assurée). De </a:t>
            </a:r>
            <a:r>
              <a:rPr lang="fr-FR" sz="2000" dirty="0"/>
              <a:t>ce fait </a:t>
            </a:r>
            <a:r>
              <a:rPr lang="fr-FR" sz="2000" dirty="0" smtClean="0"/>
              <a:t>un </a:t>
            </a:r>
            <a:r>
              <a:rPr lang="fr-FR" sz="2000" dirty="0"/>
              <a:t>coût </a:t>
            </a:r>
            <a:r>
              <a:rPr lang="fr-FR" sz="2000" dirty="0" smtClean="0"/>
              <a:t>global minimal </a:t>
            </a:r>
            <a:r>
              <a:rPr lang="fr-FR" sz="2000" dirty="0"/>
              <a:t>et </a:t>
            </a:r>
            <a:r>
              <a:rPr lang="fr-FR" sz="2000" dirty="0" smtClean="0"/>
              <a:t>pérennisé. </a:t>
            </a:r>
            <a:endParaRPr lang="fr-FR" sz="2000" dirty="0"/>
          </a:p>
          <a:p>
            <a:pPr algn="just">
              <a:buFont typeface="Wingdings" panose="05000000000000000000" pitchFamily="2" charset="2"/>
              <a:buChar char="§"/>
            </a:pPr>
            <a:endParaRPr lang="fr-FR" sz="2400" dirty="0" smtClean="0"/>
          </a:p>
          <a:p>
            <a:pPr>
              <a:buFont typeface="Wingdings" panose="05000000000000000000" pitchFamily="2" charset="2"/>
              <a:buChar char="§"/>
            </a:pPr>
            <a:endParaRPr lang="fr-FR" sz="2400" dirty="0" smtClean="0"/>
          </a:p>
          <a:p>
            <a:pPr>
              <a:buFont typeface="Wingdings" panose="05000000000000000000" pitchFamily="2" charset="2"/>
              <a:buChar char="§"/>
            </a:pPr>
            <a:endParaRPr lang="fr-FR" sz="2400" dirty="0" smtClean="0"/>
          </a:p>
          <a:p>
            <a:endParaRPr lang="fr-FR" sz="2400" dirty="0" smtClean="0"/>
          </a:p>
          <a:p>
            <a:endParaRPr lang="fr-FR" sz="2400" dirty="0"/>
          </a:p>
          <a:p>
            <a:endParaRPr lang="fr-FR" dirty="0"/>
          </a:p>
          <a:p>
            <a:pPr marL="857250" lvl="1" indent="-457200">
              <a:buFontTx/>
              <a:buChar char="-"/>
            </a:pPr>
            <a:endParaRPr lang="fr-FR" dirty="0" smtClean="0"/>
          </a:p>
          <a:p>
            <a:pPr marL="857250" lvl="1" indent="-457200">
              <a:buFontTx/>
              <a:buChar char="-"/>
            </a:pPr>
            <a:endParaRPr lang="fr-FR" dirty="0" smtClean="0"/>
          </a:p>
          <a:p>
            <a:pPr>
              <a:buFontTx/>
              <a:buChar char="-"/>
            </a:pPr>
            <a:endParaRPr lang="fr-FR" dirty="0" smtClean="0"/>
          </a:p>
          <a:p>
            <a:endParaRPr lang="fr-FR" dirty="0"/>
          </a:p>
        </p:txBody>
      </p:sp>
      <p:sp>
        <p:nvSpPr>
          <p:cNvPr id="4" name="Espace réservé du pied de page 3"/>
          <p:cNvSpPr>
            <a:spLocks noGrp="1"/>
          </p:cNvSpPr>
          <p:nvPr>
            <p:ph type="ftr" sz="quarter" idx="11"/>
          </p:nvPr>
        </p:nvSpPr>
        <p:spPr/>
        <p:txBody>
          <a:bodyPr/>
          <a:lstStyle/>
          <a:p>
            <a:r>
              <a:rPr lang="fr-FR" smtClean="0"/>
              <a:t>www.expertizers.com</a:t>
            </a:r>
            <a:endParaRPr lang="fr-FR"/>
          </a:p>
        </p:txBody>
      </p:sp>
      <p:sp>
        <p:nvSpPr>
          <p:cNvPr id="5" name="Espace réservé du numéro de diapositive 4"/>
          <p:cNvSpPr>
            <a:spLocks noGrp="1"/>
          </p:cNvSpPr>
          <p:nvPr>
            <p:ph type="sldNum" sz="quarter" idx="12"/>
          </p:nvPr>
        </p:nvSpPr>
        <p:spPr/>
        <p:txBody>
          <a:bodyPr/>
          <a:lstStyle/>
          <a:p>
            <a:r>
              <a:rPr lang="fr-FR" dirty="0" smtClean="0"/>
              <a:t>13</a:t>
            </a:r>
            <a:endParaRPr lang="fr-FR" dirty="0"/>
          </a:p>
        </p:txBody>
      </p:sp>
    </p:spTree>
    <p:extLst>
      <p:ext uri="{BB962C8B-B14F-4D97-AF65-F5344CB8AC3E}">
        <p14:creationId xmlns:p14="http://schemas.microsoft.com/office/powerpoint/2010/main" val="1291613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965456"/>
          </a:xfrm>
        </p:spPr>
        <p:txBody>
          <a:bodyPr>
            <a:normAutofit/>
          </a:bodyPr>
          <a:lstStyle/>
          <a:p>
            <a:r>
              <a:rPr lang="fr-FR" sz="3200" dirty="0" smtClean="0"/>
              <a:t>Populations ciblées</a:t>
            </a:r>
            <a:endParaRPr lang="fr-FR" sz="3200" dirty="0"/>
          </a:p>
        </p:txBody>
      </p:sp>
      <p:sp>
        <p:nvSpPr>
          <p:cNvPr id="3" name="Espace réservé du contenu 2"/>
          <p:cNvSpPr>
            <a:spLocks noGrp="1"/>
          </p:cNvSpPr>
          <p:nvPr>
            <p:ph idx="1"/>
          </p:nvPr>
        </p:nvSpPr>
        <p:spPr>
          <a:xfrm>
            <a:off x="476672" y="1763688"/>
            <a:ext cx="5832648" cy="6034617"/>
          </a:xfrm>
        </p:spPr>
        <p:txBody>
          <a:bodyPr>
            <a:normAutofit/>
          </a:bodyPr>
          <a:lstStyle/>
          <a:p>
            <a:pPr algn="just"/>
            <a:r>
              <a:rPr lang="fr-FR" sz="2400" dirty="0" smtClean="0"/>
              <a:t>Les Contrôleurs de gestion internes</a:t>
            </a:r>
          </a:p>
          <a:p>
            <a:pPr algn="just"/>
            <a:r>
              <a:rPr lang="fr-FR" sz="2400" dirty="0" smtClean="0"/>
              <a:t>Les Consultants externes en gestion (SSI,  Indépendant, Expert Comptable) </a:t>
            </a:r>
          </a:p>
          <a:p>
            <a:pPr algn="just"/>
            <a:r>
              <a:rPr lang="fr-FR" sz="2400" dirty="0" smtClean="0"/>
              <a:t>Les DSI pour approbation de la solution </a:t>
            </a:r>
          </a:p>
          <a:p>
            <a:pPr algn="just"/>
            <a:r>
              <a:rPr lang="fr-FR" sz="2400" dirty="0" smtClean="0"/>
              <a:t>Les Professeurs et les Formateurs en Gestion (cycles initial et continu des enseignés)</a:t>
            </a:r>
          </a:p>
          <a:p>
            <a:pPr algn="just"/>
            <a:endParaRPr lang="fr-FR" sz="2400" i="1" dirty="0" smtClean="0"/>
          </a:p>
          <a:p>
            <a:pPr marL="0" indent="0" algn="just">
              <a:buNone/>
            </a:pPr>
            <a:r>
              <a:rPr lang="fr-FR" sz="2400" i="1" dirty="0"/>
              <a:t> </a:t>
            </a:r>
            <a:r>
              <a:rPr lang="fr-FR" sz="2400" i="1" dirty="0" smtClean="0"/>
              <a:t>    </a:t>
            </a:r>
            <a:r>
              <a:rPr lang="fr-FR" sz="2400" i="1" u="sng" dirty="0" smtClean="0"/>
              <a:t>Potentiel </a:t>
            </a:r>
            <a:r>
              <a:rPr lang="fr-FR" sz="2400" i="1" u="sng" dirty="0" smtClean="0"/>
              <a:t>de </a:t>
            </a:r>
            <a:r>
              <a:rPr lang="fr-FR" sz="2400" i="1" u="sng" dirty="0" smtClean="0"/>
              <a:t>formation:  </a:t>
            </a:r>
            <a:endParaRPr lang="fr-FR" sz="2400" i="1" u="sng" dirty="0" smtClean="0"/>
          </a:p>
          <a:p>
            <a:pPr algn="just"/>
            <a:r>
              <a:rPr lang="fr-FR" sz="2400" i="1" dirty="0" smtClean="0"/>
              <a:t>formation des gestionnaires en poste</a:t>
            </a:r>
          </a:p>
          <a:p>
            <a:pPr algn="just"/>
            <a:r>
              <a:rPr lang="fr-FR" sz="2400" i="1" dirty="0" smtClean="0"/>
              <a:t>formation </a:t>
            </a:r>
            <a:r>
              <a:rPr lang="fr-FR" sz="2400" i="1" dirty="0" smtClean="0"/>
              <a:t>dans le cadre </a:t>
            </a:r>
            <a:r>
              <a:rPr lang="fr-FR" sz="2400" i="1" dirty="0" smtClean="0"/>
              <a:t>universitaire </a:t>
            </a:r>
            <a:r>
              <a:rPr lang="fr-FR" sz="2400" i="1" dirty="0" smtClean="0"/>
              <a:t>et </a:t>
            </a:r>
            <a:r>
              <a:rPr lang="fr-FR" sz="2400" i="1" dirty="0" smtClean="0"/>
              <a:t>écoles </a:t>
            </a:r>
            <a:r>
              <a:rPr lang="fr-FR" sz="2400" i="1" dirty="0" smtClean="0"/>
              <a:t>de gestion (</a:t>
            </a:r>
            <a:r>
              <a:rPr lang="fr-FR" sz="2000" i="1" dirty="0" smtClean="0"/>
              <a:t>Comme la formation initiale au tableur mais avec une application immédiate, méthodologique et pédagogique de cas fonctionnels  très  approfondis</a:t>
            </a:r>
            <a:r>
              <a:rPr lang="fr-FR" sz="2400" i="1" dirty="0" smtClean="0"/>
              <a:t>)</a:t>
            </a:r>
            <a:endParaRPr lang="fr-FR" sz="2400" i="1" dirty="0"/>
          </a:p>
        </p:txBody>
      </p:sp>
      <p:sp>
        <p:nvSpPr>
          <p:cNvPr id="4" name="Espace réservé du pied de page 3"/>
          <p:cNvSpPr>
            <a:spLocks noGrp="1"/>
          </p:cNvSpPr>
          <p:nvPr>
            <p:ph type="ftr" sz="quarter" idx="11"/>
          </p:nvPr>
        </p:nvSpPr>
        <p:spPr/>
        <p:txBody>
          <a:bodyPr/>
          <a:lstStyle/>
          <a:p>
            <a:r>
              <a:rPr lang="fr-FR" dirty="0" smtClean="0"/>
              <a:t>www.expertizers.com</a:t>
            </a:r>
            <a:endParaRPr lang="fr-FR" dirty="0"/>
          </a:p>
        </p:txBody>
      </p:sp>
      <p:sp>
        <p:nvSpPr>
          <p:cNvPr id="5" name="Espace réservé du numéro de diapositive 4"/>
          <p:cNvSpPr>
            <a:spLocks noGrp="1"/>
          </p:cNvSpPr>
          <p:nvPr>
            <p:ph type="sldNum" sz="quarter" idx="12"/>
          </p:nvPr>
        </p:nvSpPr>
        <p:spPr/>
        <p:txBody>
          <a:bodyPr/>
          <a:lstStyle/>
          <a:p>
            <a:r>
              <a:rPr lang="fr-FR" dirty="0" smtClean="0"/>
              <a:t>3</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965456"/>
          </a:xfrm>
        </p:spPr>
        <p:txBody>
          <a:bodyPr>
            <a:normAutofit/>
          </a:bodyPr>
          <a:lstStyle/>
          <a:p>
            <a:r>
              <a:rPr lang="fr-FR" sz="3200" dirty="0" smtClean="0"/>
              <a:t>Secteurs ciblés</a:t>
            </a:r>
            <a:endParaRPr lang="fr-FR" sz="3200" dirty="0"/>
          </a:p>
        </p:txBody>
      </p:sp>
      <p:sp>
        <p:nvSpPr>
          <p:cNvPr id="3" name="Espace réservé du contenu 2"/>
          <p:cNvSpPr>
            <a:spLocks noGrp="1"/>
          </p:cNvSpPr>
          <p:nvPr>
            <p:ph idx="1"/>
          </p:nvPr>
        </p:nvSpPr>
        <p:spPr>
          <a:xfrm>
            <a:off x="692696" y="1835696"/>
            <a:ext cx="5760640" cy="6034617"/>
          </a:xfrm>
        </p:spPr>
        <p:txBody>
          <a:bodyPr>
            <a:normAutofit/>
          </a:bodyPr>
          <a:lstStyle/>
          <a:p>
            <a:pPr algn="just"/>
            <a:r>
              <a:rPr lang="fr-FR" sz="2400" dirty="0" smtClean="0"/>
              <a:t>Toutes les organisations privées et publiques de toute taille (PME, PMI, Groupes) à l’exclusion des TPE. </a:t>
            </a:r>
          </a:p>
          <a:p>
            <a:pPr algn="just"/>
            <a:r>
              <a:rPr lang="fr-FR" sz="2400" dirty="0" smtClean="0"/>
              <a:t>Tous secteurs: Industrie, </a:t>
            </a:r>
            <a:r>
              <a:rPr lang="fr-FR" sz="2400" dirty="0"/>
              <a:t>S</a:t>
            </a:r>
            <a:r>
              <a:rPr lang="fr-FR" sz="2400" dirty="0" smtClean="0"/>
              <a:t>ervice, Négoce, Agriculture, Santé, …</a:t>
            </a:r>
          </a:p>
          <a:p>
            <a:pPr marL="0" indent="0" algn="just">
              <a:buNone/>
            </a:pPr>
            <a:endParaRPr lang="fr-FR" sz="2400" dirty="0" smtClean="0"/>
          </a:p>
          <a:p>
            <a:pPr marL="0" indent="0" algn="just">
              <a:buNone/>
            </a:pPr>
            <a:r>
              <a:rPr lang="fr-FR" sz="2400" i="1" dirty="0" smtClean="0"/>
              <a:t>     </a:t>
            </a:r>
            <a:r>
              <a:rPr lang="fr-FR" sz="2400" i="1" u="sng" dirty="0" smtClean="0"/>
              <a:t>Potentiel </a:t>
            </a:r>
            <a:r>
              <a:rPr lang="fr-FR" sz="2400" i="1" u="sng" dirty="0" smtClean="0"/>
              <a:t>d’application</a:t>
            </a:r>
            <a:r>
              <a:rPr lang="fr-FR" sz="2400" i="1" dirty="0" smtClean="0"/>
              <a:t>: </a:t>
            </a:r>
          </a:p>
          <a:p>
            <a:pPr algn="just"/>
            <a:r>
              <a:rPr lang="fr-FR" sz="2400" i="1" dirty="0" smtClean="0"/>
              <a:t>Une version du logiciel par administrateur de modèles</a:t>
            </a:r>
            <a:endParaRPr lang="fr-FR" sz="2400" i="1" dirty="0"/>
          </a:p>
          <a:p>
            <a:pPr algn="just"/>
            <a:r>
              <a:rPr lang="fr-FR" sz="2400" i="1" dirty="0" smtClean="0"/>
              <a:t>Marché B2B, </a:t>
            </a:r>
            <a:r>
              <a:rPr lang="fr-FR" sz="2400" i="1" dirty="0" smtClean="0"/>
              <a:t>B2C. Tous pays</a:t>
            </a:r>
            <a:endParaRPr lang="fr-FR" sz="2400" i="1" dirty="0" smtClean="0"/>
          </a:p>
          <a:p>
            <a:pPr>
              <a:buNone/>
            </a:pPr>
            <a:endParaRPr lang="fr-FR" sz="2400" i="1" dirty="0" smtClean="0"/>
          </a:p>
        </p:txBody>
      </p:sp>
      <p:sp>
        <p:nvSpPr>
          <p:cNvPr id="4" name="Espace réservé du pied de page 3"/>
          <p:cNvSpPr>
            <a:spLocks noGrp="1"/>
          </p:cNvSpPr>
          <p:nvPr>
            <p:ph type="ftr" sz="quarter" idx="11"/>
          </p:nvPr>
        </p:nvSpPr>
        <p:spPr/>
        <p:txBody>
          <a:bodyPr/>
          <a:lstStyle/>
          <a:p>
            <a:r>
              <a:rPr lang="fr-FR" dirty="0" smtClean="0"/>
              <a:t>www.expertizers.com</a:t>
            </a:r>
            <a:endParaRPr lang="fr-FR" dirty="0"/>
          </a:p>
        </p:txBody>
      </p:sp>
      <p:sp>
        <p:nvSpPr>
          <p:cNvPr id="5" name="Espace réservé du numéro de diapositive 4"/>
          <p:cNvSpPr>
            <a:spLocks noGrp="1"/>
          </p:cNvSpPr>
          <p:nvPr>
            <p:ph type="sldNum" sz="quarter" idx="12"/>
          </p:nvPr>
        </p:nvSpPr>
        <p:spPr/>
        <p:txBody>
          <a:bodyPr/>
          <a:lstStyle/>
          <a:p>
            <a:r>
              <a:rPr lang="fr-FR" dirty="0" smtClean="0"/>
              <a:t>4</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2656" y="251520"/>
            <a:ext cx="5976664" cy="768085"/>
          </a:xfrm>
        </p:spPr>
        <p:txBody>
          <a:bodyPr>
            <a:normAutofit fontScale="90000"/>
          </a:bodyPr>
          <a:lstStyle/>
          <a:p>
            <a:r>
              <a:rPr lang="fr-FR" sz="3200" dirty="0" smtClean="0"/>
              <a:t>Méthode: Une approche simple des organisations </a:t>
            </a:r>
            <a:endParaRPr lang="fr-FR" sz="3200" dirty="0"/>
          </a:p>
        </p:txBody>
      </p:sp>
      <p:sp>
        <p:nvSpPr>
          <p:cNvPr id="3" name="Espace réservé du contenu 2"/>
          <p:cNvSpPr>
            <a:spLocks noGrp="1"/>
          </p:cNvSpPr>
          <p:nvPr>
            <p:ph idx="1"/>
          </p:nvPr>
        </p:nvSpPr>
        <p:spPr>
          <a:xfrm>
            <a:off x="404664" y="1242980"/>
            <a:ext cx="5904656" cy="7008779"/>
          </a:xfrm>
        </p:spPr>
        <p:txBody>
          <a:bodyPr>
            <a:normAutofit fontScale="92500" lnSpcReduction="10000"/>
          </a:bodyPr>
          <a:lstStyle/>
          <a:p>
            <a:pPr algn="just"/>
            <a:r>
              <a:rPr lang="fr-FR" sz="2400" dirty="0" smtClean="0"/>
              <a:t>Toute organisation est structurée autour </a:t>
            </a:r>
            <a:r>
              <a:rPr lang="fr-FR" sz="2400" b="1" dirty="0" smtClean="0"/>
              <a:t>d’évènements</a:t>
            </a:r>
            <a:r>
              <a:rPr lang="fr-FR" sz="2400" dirty="0" smtClean="0"/>
              <a:t> externes ou internes qui sollicitent et justifient leurs </a:t>
            </a:r>
            <a:r>
              <a:rPr lang="fr-FR" sz="2400" b="1" dirty="0" smtClean="0"/>
              <a:t>activités</a:t>
            </a:r>
          </a:p>
          <a:p>
            <a:pPr algn="just"/>
            <a:endParaRPr lang="fr-FR" sz="2400" dirty="0"/>
          </a:p>
          <a:p>
            <a:pPr algn="just"/>
            <a:r>
              <a:rPr lang="fr-FR" sz="2400" dirty="0" smtClean="0"/>
              <a:t>L’organisation est un </a:t>
            </a:r>
            <a:r>
              <a:rPr lang="fr-FR" sz="2400" b="1" dirty="0" smtClean="0"/>
              <a:t>modèle</a:t>
            </a:r>
            <a:r>
              <a:rPr lang="fr-FR" sz="2400" dirty="0" smtClean="0"/>
              <a:t> dont les composantes en </a:t>
            </a:r>
            <a:r>
              <a:rPr lang="fr-FR" sz="2400" b="1" dirty="0" smtClean="0"/>
              <a:t>activités, </a:t>
            </a:r>
            <a:r>
              <a:rPr lang="fr-FR" sz="2400" dirty="0" smtClean="0"/>
              <a:t>en </a:t>
            </a:r>
            <a:r>
              <a:rPr lang="fr-FR" sz="2400" b="1" dirty="0" smtClean="0"/>
              <a:t>processus</a:t>
            </a:r>
            <a:r>
              <a:rPr lang="fr-FR" sz="2400" dirty="0" smtClean="0"/>
              <a:t> plus fins si besoin </a:t>
            </a:r>
            <a:r>
              <a:rPr lang="fr-FR" sz="2400" i="1" dirty="0" smtClean="0"/>
              <a:t>(Machines, M.O) </a:t>
            </a:r>
            <a:r>
              <a:rPr lang="fr-FR" sz="2400" dirty="0" smtClean="0"/>
              <a:t>, s’expriment </a:t>
            </a:r>
            <a:r>
              <a:rPr lang="fr-FR" sz="2400" dirty="0" smtClean="0"/>
              <a:t>avec</a:t>
            </a:r>
            <a:r>
              <a:rPr lang="fr-FR" sz="2400" dirty="0" smtClean="0"/>
              <a:t> des </a:t>
            </a:r>
            <a:r>
              <a:rPr lang="fr-FR" sz="2400" b="1" dirty="0" smtClean="0"/>
              <a:t>règles de gestion conditionnelles </a:t>
            </a:r>
            <a:r>
              <a:rPr lang="fr-FR" sz="2400" dirty="0" smtClean="0"/>
              <a:t>de </a:t>
            </a:r>
            <a:r>
              <a:rPr lang="fr-FR" sz="2400" b="1" dirty="0" smtClean="0"/>
              <a:t>consommation</a:t>
            </a:r>
            <a:r>
              <a:rPr lang="fr-FR" sz="2400" dirty="0" smtClean="0"/>
              <a:t> de ressources</a:t>
            </a:r>
          </a:p>
          <a:p>
            <a:pPr algn="just"/>
            <a:endParaRPr lang="fr-FR" sz="2400" dirty="0" smtClean="0"/>
          </a:p>
          <a:p>
            <a:pPr algn="just"/>
            <a:r>
              <a:rPr lang="fr-FR" sz="2400" dirty="0" smtClean="0"/>
              <a:t>En faisant traverser un </a:t>
            </a:r>
            <a:r>
              <a:rPr lang="fr-FR" sz="2400" b="1" dirty="0" smtClean="0"/>
              <a:t>flux séquentiel de lignes d’évènements</a:t>
            </a:r>
            <a:r>
              <a:rPr lang="fr-FR" sz="2400" dirty="0" smtClean="0"/>
              <a:t>, chaque </a:t>
            </a:r>
            <a:r>
              <a:rPr lang="fr-FR" sz="2400" b="1" dirty="0" smtClean="0"/>
              <a:t>ligne</a:t>
            </a:r>
            <a:r>
              <a:rPr lang="fr-FR" sz="2400" dirty="0" smtClean="0"/>
              <a:t> active ou non les </a:t>
            </a:r>
            <a:r>
              <a:rPr lang="fr-FR" sz="2400" b="1" dirty="0" smtClean="0"/>
              <a:t>règles</a:t>
            </a:r>
            <a:r>
              <a:rPr lang="fr-FR" sz="2400" dirty="0" smtClean="0"/>
              <a:t>, et rend compte  de ce qu’elle </a:t>
            </a:r>
            <a:r>
              <a:rPr lang="fr-FR" sz="2400" b="1" dirty="0" smtClean="0"/>
              <a:t>consomme</a:t>
            </a:r>
            <a:r>
              <a:rPr lang="fr-FR" sz="2400" dirty="0" smtClean="0"/>
              <a:t> en </a:t>
            </a:r>
            <a:r>
              <a:rPr lang="fr-FR" sz="2400" b="1" dirty="0" smtClean="0"/>
              <a:t>unités d’œuvre</a:t>
            </a:r>
            <a:r>
              <a:rPr lang="fr-FR" sz="2400" dirty="0" smtClean="0"/>
              <a:t>, en </a:t>
            </a:r>
            <a:r>
              <a:rPr lang="fr-FR" sz="2400" b="1" dirty="0" smtClean="0"/>
              <a:t>coût</a:t>
            </a:r>
            <a:r>
              <a:rPr lang="fr-FR" sz="2400" dirty="0" smtClean="0"/>
              <a:t> ou en toute </a:t>
            </a:r>
            <a:r>
              <a:rPr lang="fr-FR" sz="2400" b="1" dirty="0" smtClean="0"/>
              <a:t>autre nature </a:t>
            </a:r>
            <a:r>
              <a:rPr lang="fr-FR" sz="2400" i="1" dirty="0" smtClean="0"/>
              <a:t>(exemple CO2)</a:t>
            </a:r>
            <a:r>
              <a:rPr lang="fr-FR" sz="2400" dirty="0" smtClean="0"/>
              <a:t> dans chaque </a:t>
            </a:r>
            <a:r>
              <a:rPr lang="fr-FR" sz="2400" b="1" dirty="0" smtClean="0"/>
              <a:t>activité  et sur chaque objet de coût </a:t>
            </a:r>
            <a:r>
              <a:rPr lang="fr-FR" sz="2400" i="1" dirty="0" smtClean="0"/>
              <a:t>(produits, services, clients,….) </a:t>
            </a:r>
            <a:r>
              <a:rPr lang="fr-FR" sz="2400" dirty="0" smtClean="0"/>
              <a:t> </a:t>
            </a:r>
          </a:p>
          <a:p>
            <a:pPr>
              <a:buNone/>
            </a:pPr>
            <a:endParaRPr lang="fr-FR" sz="2600" i="1" dirty="0" smtClean="0"/>
          </a:p>
          <a:p>
            <a:pPr>
              <a:buNone/>
            </a:pPr>
            <a:r>
              <a:rPr lang="fr-FR" sz="2600" i="1" dirty="0" smtClean="0"/>
              <a:t>   </a:t>
            </a:r>
            <a:r>
              <a:rPr lang="fr-FR" sz="1500" i="1" dirty="0" smtClean="0"/>
              <a:t>LOGO EXPRIMANT L’APPROCHE SIMPLE  ET</a:t>
            </a:r>
          </a:p>
          <a:p>
            <a:pPr marL="0" indent="0">
              <a:buNone/>
            </a:pPr>
            <a:r>
              <a:rPr lang="fr-FR" sz="1500" i="1" dirty="0" smtClean="0"/>
              <a:t>     SEQUENTIELLE  DU FONCTIONNEMENT D’UN MODELE </a:t>
            </a:r>
          </a:p>
        </p:txBody>
      </p:sp>
      <p:sp>
        <p:nvSpPr>
          <p:cNvPr id="4" name="Espace réservé du pied de page 3"/>
          <p:cNvSpPr>
            <a:spLocks noGrp="1"/>
          </p:cNvSpPr>
          <p:nvPr>
            <p:ph type="ftr" sz="quarter" idx="11"/>
          </p:nvPr>
        </p:nvSpPr>
        <p:spPr/>
        <p:txBody>
          <a:bodyPr/>
          <a:lstStyle/>
          <a:p>
            <a:r>
              <a:rPr lang="fr-FR" dirty="0" smtClean="0"/>
              <a:t>www.expertizers.com</a:t>
            </a:r>
            <a:endParaRPr lang="fr-FR" dirty="0"/>
          </a:p>
        </p:txBody>
      </p:sp>
      <p:sp>
        <p:nvSpPr>
          <p:cNvPr id="5" name="Espace réservé du numéro de diapositive 4"/>
          <p:cNvSpPr>
            <a:spLocks noGrp="1"/>
          </p:cNvSpPr>
          <p:nvPr>
            <p:ph type="sldNum" sz="quarter" idx="12"/>
          </p:nvPr>
        </p:nvSpPr>
        <p:spPr/>
        <p:txBody>
          <a:bodyPr/>
          <a:lstStyle/>
          <a:p>
            <a:r>
              <a:rPr lang="fr-FR" dirty="0" smtClean="0"/>
              <a:t>5</a:t>
            </a:r>
            <a:endParaRPr lang="fr-FR" dirty="0"/>
          </a:p>
        </p:txBody>
      </p:sp>
      <p:pic>
        <p:nvPicPr>
          <p:cNvPr id="6" name="Image 5" descr="logo_1.jpg"/>
          <p:cNvPicPr>
            <a:picLocks noChangeAspect="1"/>
          </p:cNvPicPr>
          <p:nvPr/>
        </p:nvPicPr>
        <p:blipFill>
          <a:blip r:embed="rId2" cstate="print"/>
          <a:stretch>
            <a:fillRect/>
          </a:stretch>
        </p:blipFill>
        <p:spPr>
          <a:xfrm>
            <a:off x="4653136" y="7308304"/>
            <a:ext cx="1584176" cy="13335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smtClean="0"/>
              <a:t>www.expertizers.com</a:t>
            </a:r>
            <a:endParaRPr lang="fr-FR" dirty="0"/>
          </a:p>
        </p:txBody>
      </p:sp>
      <p:sp>
        <p:nvSpPr>
          <p:cNvPr id="5" name="Espace réservé du numéro de diapositive 4"/>
          <p:cNvSpPr>
            <a:spLocks noGrp="1"/>
          </p:cNvSpPr>
          <p:nvPr>
            <p:ph type="sldNum" sz="quarter" idx="12"/>
          </p:nvPr>
        </p:nvSpPr>
        <p:spPr/>
        <p:txBody>
          <a:bodyPr/>
          <a:lstStyle/>
          <a:p>
            <a:r>
              <a:rPr lang="fr-FR" dirty="0" smtClean="0"/>
              <a:t>6</a:t>
            </a:r>
            <a:endParaRPr lang="fr-FR" dirty="0"/>
          </a:p>
        </p:txBody>
      </p:sp>
      <p:sp>
        <p:nvSpPr>
          <p:cNvPr id="6" name="Titre 1"/>
          <p:cNvSpPr>
            <a:spLocks noGrp="1"/>
          </p:cNvSpPr>
          <p:nvPr>
            <p:ph type="title"/>
          </p:nvPr>
        </p:nvSpPr>
        <p:spPr>
          <a:xfrm>
            <a:off x="404664" y="248147"/>
            <a:ext cx="5976664" cy="941453"/>
          </a:xfrm>
        </p:spPr>
        <p:txBody>
          <a:bodyPr>
            <a:noAutofit/>
          </a:bodyPr>
          <a:lstStyle/>
          <a:p>
            <a:r>
              <a:rPr lang="fr-FR" sz="3200" dirty="0" smtClean="0"/>
              <a:t>Méthode: Un système Expert adapté à la Gestion</a:t>
            </a:r>
            <a:endParaRPr lang="fr-FR" sz="3200" dirty="0"/>
          </a:p>
        </p:txBody>
      </p:sp>
      <p:sp>
        <p:nvSpPr>
          <p:cNvPr id="7" name="Espace réservé du contenu 2"/>
          <p:cNvSpPr>
            <a:spLocks noGrp="1"/>
          </p:cNvSpPr>
          <p:nvPr>
            <p:ph idx="1"/>
          </p:nvPr>
        </p:nvSpPr>
        <p:spPr>
          <a:xfrm>
            <a:off x="260648" y="1482321"/>
            <a:ext cx="6264696" cy="6720747"/>
          </a:xfrm>
        </p:spPr>
        <p:txBody>
          <a:bodyPr>
            <a:normAutofit/>
          </a:bodyPr>
          <a:lstStyle/>
          <a:p>
            <a:pPr algn="just"/>
            <a:r>
              <a:rPr lang="fr-FR" sz="2200" dirty="0" smtClean="0"/>
              <a:t>Sans considérer qu’</a:t>
            </a:r>
            <a:r>
              <a:rPr lang="fr-FR" sz="2200" dirty="0" err="1" smtClean="0"/>
              <a:t>Expertizers</a:t>
            </a:r>
            <a:r>
              <a:rPr lang="fr-FR" sz="2200" dirty="0" smtClean="0"/>
              <a:t> est un vrai système expert, à notre connaissance il n’existe pas d’équivalent appliqué à la gestion.</a:t>
            </a:r>
          </a:p>
          <a:p>
            <a:pPr algn="just"/>
            <a:endParaRPr lang="fr-FR" sz="2200" dirty="0" smtClean="0"/>
          </a:p>
          <a:p>
            <a:pPr algn="just"/>
            <a:r>
              <a:rPr lang="fr-FR" sz="2200" dirty="0" smtClean="0"/>
              <a:t>Bâti sur un noyau qui n’a pas bougé depuis sa première version en 2007, il intègre tous les algorithmes  de répartition des coûts dont ont besoin les contrôleurs de gestion</a:t>
            </a:r>
          </a:p>
          <a:p>
            <a:pPr algn="just"/>
            <a:endParaRPr lang="fr-FR" sz="2200" dirty="0" smtClean="0"/>
          </a:p>
          <a:p>
            <a:pPr algn="just"/>
            <a:r>
              <a:rPr lang="fr-FR" sz="2200" dirty="0" smtClean="0"/>
              <a:t>Il est adapté à l’étude des évènements passés (</a:t>
            </a:r>
            <a:r>
              <a:rPr lang="fr-FR" sz="2200" b="1" dirty="0" smtClean="0"/>
              <a:t>réalisé</a:t>
            </a:r>
            <a:r>
              <a:rPr lang="fr-FR" sz="2200" dirty="0" smtClean="0"/>
              <a:t>), présents (</a:t>
            </a:r>
            <a:r>
              <a:rPr lang="fr-FR" sz="2200" b="1" dirty="0" smtClean="0"/>
              <a:t>devis</a:t>
            </a:r>
            <a:r>
              <a:rPr lang="fr-FR" sz="2200" dirty="0" smtClean="0"/>
              <a:t>) et futurs (</a:t>
            </a:r>
            <a:r>
              <a:rPr lang="fr-FR" sz="2200" b="1" dirty="0" smtClean="0"/>
              <a:t>budget et simulations</a:t>
            </a:r>
            <a:r>
              <a:rPr lang="fr-FR" sz="2200" dirty="0" smtClean="0"/>
              <a:t>). </a:t>
            </a:r>
          </a:p>
          <a:p>
            <a:pPr algn="just"/>
            <a:endParaRPr lang="fr-FR"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6712" y="251520"/>
            <a:ext cx="5256584" cy="1115616"/>
          </a:xfrm>
        </p:spPr>
        <p:txBody>
          <a:bodyPr>
            <a:noAutofit/>
          </a:bodyPr>
          <a:lstStyle/>
          <a:p>
            <a:r>
              <a:rPr lang="fr-FR" sz="3200" dirty="0" smtClean="0"/>
              <a:t>Méthode: Une approche adaptée aux études de coûts</a:t>
            </a:r>
            <a:endParaRPr lang="fr-FR" sz="3200" dirty="0"/>
          </a:p>
        </p:txBody>
      </p:sp>
      <p:sp>
        <p:nvSpPr>
          <p:cNvPr id="3" name="Espace réservé du contenu 2"/>
          <p:cNvSpPr>
            <a:spLocks noGrp="1"/>
          </p:cNvSpPr>
          <p:nvPr>
            <p:ph idx="1"/>
          </p:nvPr>
        </p:nvSpPr>
        <p:spPr>
          <a:xfrm>
            <a:off x="260648" y="1547664"/>
            <a:ext cx="6264696" cy="6703904"/>
          </a:xfrm>
        </p:spPr>
        <p:txBody>
          <a:bodyPr>
            <a:noAutofit/>
          </a:bodyPr>
          <a:lstStyle/>
          <a:p>
            <a:pPr algn="just"/>
            <a:r>
              <a:rPr lang="fr-FR" sz="2000" b="1" dirty="0" smtClean="0"/>
              <a:t>FONCTIONNELLE</a:t>
            </a:r>
            <a:r>
              <a:rPr lang="fr-FR" sz="2000" dirty="0" smtClean="0"/>
              <a:t>: Une fois analysées les données comptables disponibles, les activités métiers dénombrées, les unités d’œuvre répertoriées, la nature des évènements et les objets de coût fixés, le contrôleur de gestion </a:t>
            </a:r>
            <a:r>
              <a:rPr lang="fr-FR" sz="2000" b="1" dirty="0" smtClean="0"/>
              <a:t>déjà formé à la solution </a:t>
            </a:r>
            <a:r>
              <a:rPr lang="fr-FR" sz="2000" dirty="0" smtClean="0"/>
              <a:t>(méthode et logiciel) passe rapidement en phase de modélisation.</a:t>
            </a:r>
          </a:p>
          <a:p>
            <a:pPr algn="just"/>
            <a:endParaRPr lang="fr-FR" sz="2000" dirty="0" smtClean="0"/>
          </a:p>
          <a:p>
            <a:pPr algn="just"/>
            <a:r>
              <a:rPr lang="fr-FR" sz="2000" b="1" dirty="0" smtClean="0"/>
              <a:t>MISE EN ŒUVRE</a:t>
            </a:r>
            <a:r>
              <a:rPr lang="fr-FR" sz="2000" dirty="0" smtClean="0"/>
              <a:t>: Dans une </a:t>
            </a:r>
            <a:r>
              <a:rPr lang="fr-FR" sz="2000" b="1" dirty="0" smtClean="0"/>
              <a:t>logique uniforme</a:t>
            </a:r>
            <a:r>
              <a:rPr lang="fr-FR" sz="2000" dirty="0" smtClean="0"/>
              <a:t>, après la phase d’analyse fonctionnelle déjà orientée par la démarche globale de mise en œuvre, le contrôleur de gestion décrit le fichier des évènements métier, pourvoyeur principal des données de base utiles au </a:t>
            </a:r>
            <a:r>
              <a:rPr lang="fr-FR" sz="2000" dirty="0"/>
              <a:t>modèle, </a:t>
            </a:r>
            <a:r>
              <a:rPr lang="fr-FR" sz="2000" dirty="0" smtClean="0"/>
              <a:t>et établit </a:t>
            </a:r>
            <a:r>
              <a:rPr lang="fr-FR" sz="2000" dirty="0"/>
              <a:t>les règles </a:t>
            </a:r>
            <a:r>
              <a:rPr lang="fr-FR" sz="2000" dirty="0" smtClean="0"/>
              <a:t>de calcul des unités d’œuvre d’activités.</a:t>
            </a:r>
          </a:p>
          <a:p>
            <a:pPr algn="just"/>
            <a:endParaRPr lang="fr-FR" sz="2000" dirty="0" smtClean="0"/>
          </a:p>
          <a:p>
            <a:pPr algn="just"/>
            <a:r>
              <a:rPr lang="fr-FR" sz="2000" b="1" dirty="0"/>
              <a:t>EN </a:t>
            </a:r>
            <a:r>
              <a:rPr lang="fr-FR" sz="2000" b="1" dirty="0" smtClean="0"/>
              <a:t>RESULTAT</a:t>
            </a:r>
            <a:r>
              <a:rPr lang="fr-FR" sz="2000" dirty="0" smtClean="0"/>
              <a:t>: Des gains temps / coût, tant dans la phase d’analyse fonctionnelle que dans la phase de mise en œuvre. Activité de Conseil réduite à l’essentiel / Apprentissage et appropriation rapides / Clarté des modèles / Solution pérenne et évolutive</a:t>
            </a:r>
          </a:p>
        </p:txBody>
      </p:sp>
      <p:sp>
        <p:nvSpPr>
          <p:cNvPr id="4" name="Espace réservé du pied de page 3"/>
          <p:cNvSpPr>
            <a:spLocks noGrp="1"/>
          </p:cNvSpPr>
          <p:nvPr>
            <p:ph type="ftr" sz="quarter" idx="11"/>
          </p:nvPr>
        </p:nvSpPr>
        <p:spPr/>
        <p:txBody>
          <a:bodyPr/>
          <a:lstStyle/>
          <a:p>
            <a:r>
              <a:rPr lang="fr-FR" dirty="0" smtClean="0"/>
              <a:t>www.expertizers.com</a:t>
            </a:r>
            <a:endParaRPr lang="fr-FR" dirty="0"/>
          </a:p>
        </p:txBody>
      </p:sp>
      <p:sp>
        <p:nvSpPr>
          <p:cNvPr id="5" name="Espace réservé du numéro de diapositive 4"/>
          <p:cNvSpPr>
            <a:spLocks noGrp="1"/>
          </p:cNvSpPr>
          <p:nvPr>
            <p:ph type="sldNum" sz="quarter" idx="12"/>
          </p:nvPr>
        </p:nvSpPr>
        <p:spPr/>
        <p:txBody>
          <a:bodyPr/>
          <a:lstStyle/>
          <a:p>
            <a:r>
              <a:rPr lang="fr-FR" dirty="0" smtClean="0"/>
              <a:t>7</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8720" y="323528"/>
            <a:ext cx="4968552" cy="941453"/>
          </a:xfrm>
        </p:spPr>
        <p:txBody>
          <a:bodyPr>
            <a:noAutofit/>
          </a:bodyPr>
          <a:lstStyle/>
          <a:p>
            <a:r>
              <a:rPr lang="fr-FR" sz="3200" dirty="0" smtClean="0"/>
              <a:t>Logiciel: La simplicité de l’environnement</a:t>
            </a:r>
            <a:endParaRPr lang="fr-FR" sz="3200" dirty="0"/>
          </a:p>
        </p:txBody>
      </p:sp>
      <p:sp>
        <p:nvSpPr>
          <p:cNvPr id="3" name="Espace réservé du contenu 2"/>
          <p:cNvSpPr>
            <a:spLocks noGrp="1"/>
          </p:cNvSpPr>
          <p:nvPr>
            <p:ph idx="1"/>
          </p:nvPr>
        </p:nvSpPr>
        <p:spPr>
          <a:xfrm>
            <a:off x="476672" y="1547664"/>
            <a:ext cx="5976664" cy="6720747"/>
          </a:xfrm>
        </p:spPr>
        <p:txBody>
          <a:bodyPr>
            <a:normAutofit fontScale="92500" lnSpcReduction="10000"/>
          </a:bodyPr>
          <a:lstStyle/>
          <a:p>
            <a:pPr algn="just"/>
            <a:r>
              <a:rPr lang="fr-FR" sz="2400" dirty="0" smtClean="0"/>
              <a:t>PC Windows  (tactile depuis la V8)</a:t>
            </a:r>
          </a:p>
          <a:p>
            <a:pPr algn="just"/>
            <a:r>
              <a:rPr lang="fr-FR" sz="2400" dirty="0"/>
              <a:t>O</a:t>
            </a:r>
            <a:r>
              <a:rPr lang="fr-FR" sz="2400" dirty="0" smtClean="0"/>
              <a:t>util de développement pérenne: </a:t>
            </a:r>
            <a:r>
              <a:rPr lang="fr-FR" sz="2400" dirty="0" err="1" smtClean="0"/>
              <a:t>Powerbuilder</a:t>
            </a:r>
            <a:r>
              <a:rPr lang="fr-FR" sz="2400" dirty="0" smtClean="0"/>
              <a:t> (SAP / APPEON)</a:t>
            </a:r>
          </a:p>
          <a:p>
            <a:pPr algn="just"/>
            <a:r>
              <a:rPr lang="fr-FR" sz="2400" dirty="0" smtClean="0"/>
              <a:t>Installation logicielle en ‘</a:t>
            </a:r>
            <a:r>
              <a:rPr lang="fr-FR" sz="2400" dirty="0" err="1" smtClean="0"/>
              <a:t>standalone</a:t>
            </a:r>
            <a:r>
              <a:rPr lang="fr-FR" sz="2400" dirty="0" smtClean="0"/>
              <a:t>’ immédiate (</a:t>
            </a:r>
            <a:r>
              <a:rPr lang="fr-FR" sz="2400" dirty="0" err="1" smtClean="0"/>
              <a:t>exe</a:t>
            </a:r>
            <a:r>
              <a:rPr lang="fr-FR" sz="2400" dirty="0" smtClean="0"/>
              <a:t> = 27 Meg)</a:t>
            </a:r>
          </a:p>
          <a:p>
            <a:pPr algn="just"/>
            <a:r>
              <a:rPr lang="fr-FR" sz="2400" dirty="0" smtClean="0"/>
              <a:t>Chaque modèle est une base de données SQL </a:t>
            </a:r>
            <a:r>
              <a:rPr lang="fr-FR" sz="2400" dirty="0" err="1" smtClean="0"/>
              <a:t>Anywhere</a:t>
            </a:r>
            <a:r>
              <a:rPr lang="fr-FR" sz="2400" dirty="0" smtClean="0"/>
              <a:t> (éditeur SAP): performante, sans administration, aussi souple qu’un fichier tableur (copie par simple copier / coller)</a:t>
            </a:r>
          </a:p>
          <a:p>
            <a:pPr algn="just"/>
            <a:r>
              <a:rPr lang="fr-FR" sz="2400" dirty="0" smtClean="0"/>
              <a:t>Les règles se formulent en SQL dont la syntaxe est la plus proche du langage naturel (aide par didacticiel et contrôle immédiat)</a:t>
            </a:r>
          </a:p>
          <a:p>
            <a:pPr algn="just"/>
            <a:r>
              <a:rPr lang="fr-FR" sz="2400" dirty="0" smtClean="0"/>
              <a:t>Fichiers d’entrée / sortie aux formats standards  </a:t>
            </a:r>
            <a:r>
              <a:rPr lang="fr-FR" sz="2400" dirty="0" err="1" smtClean="0"/>
              <a:t>xls</a:t>
            </a:r>
            <a:r>
              <a:rPr lang="fr-FR" sz="2400" dirty="0" smtClean="0"/>
              <a:t> et </a:t>
            </a:r>
            <a:r>
              <a:rPr lang="fr-FR" sz="2400" dirty="0" err="1" smtClean="0"/>
              <a:t>txt</a:t>
            </a:r>
            <a:r>
              <a:rPr lang="fr-FR" sz="2400" dirty="0" smtClean="0"/>
              <a:t> tabulé</a:t>
            </a:r>
          </a:p>
          <a:p>
            <a:pPr algn="just"/>
            <a:r>
              <a:rPr lang="fr-FR" sz="2400" dirty="0" smtClean="0"/>
              <a:t>Des résultats prêts aux analyses sans besoin d’autre préparation. Fonction QUERY intégrée.</a:t>
            </a:r>
          </a:p>
          <a:p>
            <a:pPr algn="just"/>
            <a:r>
              <a:rPr lang="fr-FR" sz="2400" dirty="0" smtClean="0"/>
              <a:t>Exploitation externe (à minima Excel) ou en connexion ODBC . Interfaçage immédiat avec votre </a:t>
            </a:r>
            <a:r>
              <a:rPr lang="fr-FR" sz="2400" dirty="0" err="1" smtClean="0"/>
              <a:t>requêteur</a:t>
            </a:r>
            <a:r>
              <a:rPr lang="fr-FR" sz="2400" dirty="0" smtClean="0"/>
              <a:t> favori.</a:t>
            </a:r>
          </a:p>
          <a:p>
            <a:pPr algn="just"/>
            <a:r>
              <a:rPr lang="fr-FR" sz="2400" dirty="0" smtClean="0"/>
              <a:t>Version logicielle en français et en anglais</a:t>
            </a:r>
          </a:p>
          <a:p>
            <a:pPr>
              <a:buNone/>
            </a:pPr>
            <a:endParaRPr lang="fr-FR" dirty="0" smtClean="0"/>
          </a:p>
          <a:p>
            <a:endParaRPr lang="fr-FR" dirty="0" smtClean="0"/>
          </a:p>
        </p:txBody>
      </p:sp>
      <p:sp>
        <p:nvSpPr>
          <p:cNvPr id="4" name="Espace réservé du pied de page 3"/>
          <p:cNvSpPr>
            <a:spLocks noGrp="1"/>
          </p:cNvSpPr>
          <p:nvPr>
            <p:ph type="ftr" sz="quarter" idx="11"/>
          </p:nvPr>
        </p:nvSpPr>
        <p:spPr/>
        <p:txBody>
          <a:bodyPr/>
          <a:lstStyle/>
          <a:p>
            <a:r>
              <a:rPr lang="fr-FR" smtClean="0"/>
              <a:t>www.expertizers.com</a:t>
            </a:r>
            <a:endParaRPr lang="fr-FR"/>
          </a:p>
        </p:txBody>
      </p:sp>
      <p:sp>
        <p:nvSpPr>
          <p:cNvPr id="5" name="Espace réservé du numéro de diapositive 4"/>
          <p:cNvSpPr>
            <a:spLocks noGrp="1"/>
          </p:cNvSpPr>
          <p:nvPr>
            <p:ph type="sldNum" sz="quarter" idx="12"/>
          </p:nvPr>
        </p:nvSpPr>
        <p:spPr/>
        <p:txBody>
          <a:bodyPr/>
          <a:lstStyle/>
          <a:p>
            <a:r>
              <a:rPr lang="fr-FR" dirty="0" smtClean="0"/>
              <a:t>8</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06488" y="179512"/>
            <a:ext cx="4608512" cy="1133475"/>
          </a:xfrm>
        </p:spPr>
        <p:txBody>
          <a:bodyPr>
            <a:normAutofit/>
          </a:bodyPr>
          <a:lstStyle/>
          <a:p>
            <a:r>
              <a:rPr lang="fr-FR" sz="3200" dirty="0" smtClean="0"/>
              <a:t>Une solution éducative, alternative et pérenne</a:t>
            </a:r>
            <a:endParaRPr lang="fr-FR" sz="3200" dirty="0"/>
          </a:p>
        </p:txBody>
      </p:sp>
      <p:sp>
        <p:nvSpPr>
          <p:cNvPr id="3" name="Espace réservé du contenu 2"/>
          <p:cNvSpPr>
            <a:spLocks noGrp="1"/>
          </p:cNvSpPr>
          <p:nvPr>
            <p:ph idx="1"/>
          </p:nvPr>
        </p:nvSpPr>
        <p:spPr>
          <a:xfrm>
            <a:off x="476672" y="1403648"/>
            <a:ext cx="5904656" cy="7071485"/>
          </a:xfrm>
        </p:spPr>
        <p:txBody>
          <a:bodyPr>
            <a:normAutofit fontScale="92500" lnSpcReduction="20000"/>
          </a:bodyPr>
          <a:lstStyle/>
          <a:p>
            <a:pPr algn="just"/>
            <a:r>
              <a:rPr lang="fr-FR" sz="2400" b="1" dirty="0" smtClean="0"/>
              <a:t>Educative Métier</a:t>
            </a:r>
            <a:r>
              <a:rPr lang="fr-FR" sz="2400" dirty="0" smtClean="0"/>
              <a:t>: Méthodologie sur la maîtrise des coûts de toute organisation (ABC/TDABC/…Toutes méthodes). Solution exhaustive.</a:t>
            </a:r>
          </a:p>
          <a:p>
            <a:pPr algn="just"/>
            <a:endParaRPr lang="fr-FR" sz="2400" dirty="0" smtClean="0"/>
          </a:p>
          <a:p>
            <a:pPr algn="just"/>
            <a:r>
              <a:rPr lang="fr-FR" sz="2400" b="1" dirty="0" smtClean="0"/>
              <a:t>Educative Informatique </a:t>
            </a:r>
            <a:r>
              <a:rPr lang="fr-FR" sz="2400" dirty="0" smtClean="0"/>
              <a:t>(analyse et logique): Méthodologie de fonctionnement et de construction des modèles (</a:t>
            </a:r>
            <a:r>
              <a:rPr lang="fr-FR" sz="2400" dirty="0" err="1" smtClean="0"/>
              <a:t>Corig</a:t>
            </a:r>
            <a:r>
              <a:rPr lang="fr-FR" sz="2400" dirty="0" smtClean="0"/>
              <a:t>, Merise) appliquée aux organisations.  </a:t>
            </a:r>
          </a:p>
          <a:p>
            <a:pPr algn="just"/>
            <a:endParaRPr lang="fr-FR" sz="2400" dirty="0" smtClean="0"/>
          </a:p>
          <a:p>
            <a:pPr algn="just"/>
            <a:r>
              <a:rPr lang="fr-FR" sz="2400" b="1" dirty="0" smtClean="0"/>
              <a:t>Educative globale: </a:t>
            </a:r>
            <a:r>
              <a:rPr lang="fr-FR" sz="2400" dirty="0" smtClean="0"/>
              <a:t>Amélioration de l’expression des besoins vis-à-vis du système d’information central. Enfin une approche unifiée de communication entre les gestionnaires, les comptables et les informaticiens.</a:t>
            </a:r>
          </a:p>
          <a:p>
            <a:pPr algn="just">
              <a:buNone/>
            </a:pPr>
            <a:r>
              <a:rPr lang="fr-FR" sz="2400" dirty="0" smtClean="0"/>
              <a:t>------------------------------------------------------------------</a:t>
            </a:r>
          </a:p>
          <a:p>
            <a:pPr algn="just"/>
            <a:r>
              <a:rPr lang="fr-FR" sz="2400" dirty="0" smtClean="0"/>
              <a:t>Une Alternative à l’utilisation effrénée </a:t>
            </a:r>
            <a:r>
              <a:rPr lang="fr-FR" sz="2400" dirty="0" smtClean="0"/>
              <a:t>du tableur, </a:t>
            </a:r>
            <a:r>
              <a:rPr lang="fr-FR" sz="2400" dirty="0" err="1" smtClean="0"/>
              <a:t>destructurée</a:t>
            </a:r>
            <a:r>
              <a:rPr lang="fr-FR" sz="2400" dirty="0"/>
              <a:t>,</a:t>
            </a:r>
            <a:r>
              <a:rPr lang="fr-FR" sz="2400" dirty="0" smtClean="0"/>
              <a:t> </a:t>
            </a:r>
            <a:r>
              <a:rPr lang="fr-FR" sz="2400" dirty="0" err="1" smtClean="0"/>
              <a:t>destructurante</a:t>
            </a:r>
            <a:r>
              <a:rPr lang="fr-FR" sz="2400" dirty="0"/>
              <a:t>,</a:t>
            </a:r>
            <a:r>
              <a:rPr lang="fr-FR" sz="2400" dirty="0" smtClean="0"/>
              <a:t>  souvent </a:t>
            </a:r>
            <a:r>
              <a:rPr lang="fr-FR" sz="2400" dirty="0" smtClean="0"/>
              <a:t>incommunicable, </a:t>
            </a:r>
            <a:r>
              <a:rPr lang="fr-FR" sz="2400" dirty="0" err="1" smtClean="0"/>
              <a:t>inmaintenable</a:t>
            </a:r>
            <a:r>
              <a:rPr lang="fr-FR" sz="2400" dirty="0" smtClean="0"/>
              <a:t>, erronée</a:t>
            </a:r>
          </a:p>
          <a:p>
            <a:pPr algn="just"/>
            <a:endParaRPr lang="fr-FR" sz="2400" dirty="0" smtClean="0"/>
          </a:p>
          <a:p>
            <a:pPr algn="just"/>
            <a:r>
              <a:rPr lang="fr-FR" sz="2400" dirty="0" smtClean="0"/>
              <a:t>Des modèles structurés, documentés, clairs, </a:t>
            </a:r>
            <a:r>
              <a:rPr lang="fr-FR" sz="2400" dirty="0" err="1" smtClean="0"/>
              <a:t>auditables</a:t>
            </a:r>
            <a:r>
              <a:rPr lang="fr-FR" sz="2400" dirty="0" smtClean="0"/>
              <a:t>, fiables, maintenables , évolutifs, </a:t>
            </a:r>
          </a:p>
          <a:p>
            <a:endParaRPr lang="fr-FR" sz="2600" dirty="0" smtClean="0"/>
          </a:p>
          <a:p>
            <a:endParaRPr lang="fr-FR" sz="2600" dirty="0" smtClean="0"/>
          </a:p>
          <a:p>
            <a:endParaRPr lang="fr-FR" dirty="0"/>
          </a:p>
        </p:txBody>
      </p:sp>
      <p:sp>
        <p:nvSpPr>
          <p:cNvPr id="4" name="Espace réservé du pied de page 3"/>
          <p:cNvSpPr>
            <a:spLocks noGrp="1"/>
          </p:cNvSpPr>
          <p:nvPr>
            <p:ph type="ftr" sz="quarter" idx="11"/>
          </p:nvPr>
        </p:nvSpPr>
        <p:spPr/>
        <p:txBody>
          <a:bodyPr/>
          <a:lstStyle/>
          <a:p>
            <a:r>
              <a:rPr lang="fr-FR" smtClean="0"/>
              <a:t>www.expertizers.com</a:t>
            </a:r>
            <a:endParaRPr lang="fr-FR"/>
          </a:p>
        </p:txBody>
      </p:sp>
      <p:sp>
        <p:nvSpPr>
          <p:cNvPr id="5" name="Espace réservé du numéro de diapositive 4"/>
          <p:cNvSpPr>
            <a:spLocks noGrp="1"/>
          </p:cNvSpPr>
          <p:nvPr>
            <p:ph type="sldNum" sz="quarter" idx="12"/>
          </p:nvPr>
        </p:nvSpPr>
        <p:spPr/>
        <p:txBody>
          <a:bodyPr/>
          <a:lstStyle/>
          <a:p>
            <a:r>
              <a:rPr lang="fr-FR" dirty="0" smtClean="0"/>
              <a:t>9</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0728" y="323528"/>
            <a:ext cx="4896544" cy="792319"/>
          </a:xfrm>
        </p:spPr>
        <p:txBody>
          <a:bodyPr>
            <a:noAutofit/>
          </a:bodyPr>
          <a:lstStyle/>
          <a:p>
            <a:r>
              <a:rPr lang="fr-FR" sz="3200" dirty="0" smtClean="0"/>
              <a:t>le marché actuel de la gestion des coûts</a:t>
            </a:r>
            <a:endParaRPr lang="fr-FR" sz="3200" dirty="0"/>
          </a:p>
        </p:txBody>
      </p:sp>
      <p:sp>
        <p:nvSpPr>
          <p:cNvPr id="3" name="Espace réservé du contenu 2"/>
          <p:cNvSpPr>
            <a:spLocks noGrp="1"/>
          </p:cNvSpPr>
          <p:nvPr>
            <p:ph idx="1"/>
          </p:nvPr>
        </p:nvSpPr>
        <p:spPr>
          <a:xfrm>
            <a:off x="260648" y="1475657"/>
            <a:ext cx="6192688" cy="6912768"/>
          </a:xfrm>
        </p:spPr>
        <p:txBody>
          <a:bodyPr>
            <a:normAutofit fontScale="70000" lnSpcReduction="20000"/>
          </a:bodyPr>
          <a:lstStyle/>
          <a:p>
            <a:pPr algn="just"/>
            <a:r>
              <a:rPr lang="fr-FR" dirty="0" smtClean="0"/>
              <a:t>Un marché de niche dominé par quelques logiciels et des services onéreux. Volonté des éditeurs et des SSII d’opacifier le marché, rendu élitiste et limité aux grandes organisations.</a:t>
            </a:r>
          </a:p>
          <a:p>
            <a:pPr algn="just"/>
            <a:endParaRPr lang="fr-FR" dirty="0" smtClean="0"/>
          </a:p>
          <a:p>
            <a:pPr algn="just"/>
            <a:r>
              <a:rPr lang="fr-FR" dirty="0" smtClean="0"/>
              <a:t>Raisons historiques: </a:t>
            </a:r>
          </a:p>
          <a:p>
            <a:pPr algn="just"/>
            <a:endParaRPr lang="fr-FR" dirty="0" smtClean="0"/>
          </a:p>
          <a:p>
            <a:pPr lvl="1" algn="just">
              <a:buFont typeface="Wingdings" pitchFamily="2" charset="2"/>
              <a:buChar char="q"/>
            </a:pPr>
            <a:r>
              <a:rPr lang="fr-FR" dirty="0" smtClean="0"/>
              <a:t>Batailles académiques entre diverses méthodes de calcul des coûts. Enseignement théorique plutôt que pratique. </a:t>
            </a:r>
          </a:p>
          <a:p>
            <a:pPr lvl="1" algn="just">
              <a:buFont typeface="Wingdings" pitchFamily="2" charset="2"/>
              <a:buChar char="q"/>
            </a:pPr>
            <a:r>
              <a:rPr lang="fr-FR" dirty="0" smtClean="0"/>
              <a:t>Vers un standard (ABC / TDABC), mais avec des logiciels issus d’expériences terrain sans approche générique.</a:t>
            </a:r>
          </a:p>
          <a:p>
            <a:pPr lvl="1" algn="just">
              <a:buFont typeface="Wingdings" pitchFamily="2" charset="2"/>
              <a:buChar char="q"/>
            </a:pPr>
            <a:r>
              <a:rPr lang="fr-FR" dirty="0" smtClean="0"/>
              <a:t>Des logiciels confidentiels ! Le service prime par rapport à une mise en avant logicielle (reste à l’état de boîte noire, argumentaire limité à de beaux graphiques de résultat).</a:t>
            </a:r>
          </a:p>
          <a:p>
            <a:pPr marL="857250" lvl="1" indent="-457200" algn="just">
              <a:buFont typeface="Wingdings" pitchFamily="2" charset="2"/>
              <a:buChar char="q"/>
            </a:pPr>
            <a:r>
              <a:rPr lang="fr-FR" dirty="0" smtClean="0"/>
              <a:t>Souvent des réalisations ‘one </a:t>
            </a:r>
            <a:r>
              <a:rPr lang="fr-FR" dirty="0" err="1" smtClean="0"/>
              <a:t>shot</a:t>
            </a:r>
            <a:r>
              <a:rPr lang="fr-FR" dirty="0" smtClean="0"/>
              <a:t>’ car l’appropriation en interne reste difficile. Favorise des élites de pouvoir.</a:t>
            </a:r>
          </a:p>
          <a:p>
            <a:pPr marL="857250" lvl="1" indent="-457200" algn="just">
              <a:buFontTx/>
              <a:buChar char="-"/>
            </a:pPr>
            <a:endParaRPr lang="fr-FR" dirty="0" smtClean="0"/>
          </a:p>
          <a:p>
            <a:pPr algn="just">
              <a:buFont typeface="Wingdings" panose="05000000000000000000" pitchFamily="2" charset="2"/>
              <a:buChar char="§"/>
            </a:pPr>
            <a:r>
              <a:rPr lang="fr-FR" dirty="0" smtClean="0"/>
              <a:t>Manque d’exhaustivité des solutions </a:t>
            </a:r>
          </a:p>
          <a:p>
            <a:pPr algn="just">
              <a:buFont typeface="Wingdings" panose="05000000000000000000" pitchFamily="2" charset="2"/>
              <a:buChar char="§"/>
            </a:pPr>
            <a:r>
              <a:rPr lang="fr-FR" dirty="0" smtClean="0"/>
              <a:t>la solution </a:t>
            </a:r>
            <a:r>
              <a:rPr lang="fr-FR" dirty="0" err="1" smtClean="0"/>
              <a:t>Expertizers</a:t>
            </a:r>
            <a:r>
              <a:rPr lang="fr-FR" dirty="0" smtClean="0"/>
              <a:t> va donc à contre courant du marché, </a:t>
            </a:r>
            <a:r>
              <a:rPr lang="fr-FR" b="1" dirty="0" smtClean="0"/>
              <a:t>mais dans le bon sens.</a:t>
            </a:r>
            <a:endParaRPr lang="fr-FR" dirty="0"/>
          </a:p>
          <a:p>
            <a:pPr algn="just">
              <a:buNone/>
            </a:pPr>
            <a:endParaRPr lang="fr-FR" dirty="0" smtClean="0"/>
          </a:p>
          <a:p>
            <a:pPr algn="just"/>
            <a:endParaRPr lang="fr-FR" dirty="0"/>
          </a:p>
        </p:txBody>
      </p:sp>
      <p:sp>
        <p:nvSpPr>
          <p:cNvPr id="4" name="Espace réservé du pied de page 3"/>
          <p:cNvSpPr>
            <a:spLocks noGrp="1"/>
          </p:cNvSpPr>
          <p:nvPr>
            <p:ph type="ftr" sz="quarter" idx="11"/>
          </p:nvPr>
        </p:nvSpPr>
        <p:spPr/>
        <p:txBody>
          <a:bodyPr/>
          <a:lstStyle/>
          <a:p>
            <a:r>
              <a:rPr lang="fr-FR" smtClean="0"/>
              <a:t>www.expertizers.com</a:t>
            </a:r>
            <a:endParaRPr lang="fr-FR"/>
          </a:p>
        </p:txBody>
      </p:sp>
      <p:sp>
        <p:nvSpPr>
          <p:cNvPr id="5" name="Espace réservé du numéro de diapositive 4"/>
          <p:cNvSpPr>
            <a:spLocks noGrp="1"/>
          </p:cNvSpPr>
          <p:nvPr>
            <p:ph type="sldNum" sz="quarter" idx="12"/>
          </p:nvPr>
        </p:nvSpPr>
        <p:spPr/>
        <p:txBody>
          <a:bodyPr/>
          <a:lstStyle/>
          <a:p>
            <a:r>
              <a:rPr lang="fr-FR" dirty="0" smtClean="0"/>
              <a:t>10</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1135</TotalTime>
  <Words>1416</Words>
  <Application>Microsoft Office PowerPoint</Application>
  <PresentationFormat>Affichage à l'écran (4:3)</PresentationFormat>
  <Paragraphs>147</Paragraphs>
  <Slides>12</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Calibri</vt:lpstr>
      <vt:lpstr>Wingdings</vt:lpstr>
      <vt:lpstr>Thème Office</vt:lpstr>
      <vt:lpstr>PITCH EXPERTIZERS</vt:lpstr>
      <vt:lpstr>Populations ciblées</vt:lpstr>
      <vt:lpstr>Secteurs ciblés</vt:lpstr>
      <vt:lpstr>Méthode: Une approche simple des organisations </vt:lpstr>
      <vt:lpstr>Méthode: Un système Expert adapté à la Gestion</vt:lpstr>
      <vt:lpstr>Méthode: Une approche adaptée aux études de coûts</vt:lpstr>
      <vt:lpstr>Logiciel: La simplicité de l’environnement</vt:lpstr>
      <vt:lpstr>Une solution éducative, alternative et pérenne</vt:lpstr>
      <vt:lpstr>le marché actuel de la gestion des coûts</vt:lpstr>
      <vt:lpstr>la fonction du Contrôle de gestion</vt:lpstr>
      <vt:lpstr>L’implantation de la solution EXPERTIZERS</vt:lpstr>
      <vt:lpstr>Le positionnement de la solution EXPERTIZERS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didier</dc:creator>
  <cp:lastModifiedBy>brigitte riche</cp:lastModifiedBy>
  <cp:revision>348</cp:revision>
  <cp:lastPrinted>2018-07-17T07:55:45Z</cp:lastPrinted>
  <dcterms:created xsi:type="dcterms:W3CDTF">2017-03-09T12:44:53Z</dcterms:created>
  <dcterms:modified xsi:type="dcterms:W3CDTF">2018-07-17T07:56:47Z</dcterms:modified>
</cp:coreProperties>
</file>